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1" r:id="rId3"/>
    <p:sldId id="329" r:id="rId4"/>
    <p:sldId id="300" r:id="rId5"/>
    <p:sldId id="302" r:id="rId6"/>
    <p:sldId id="316" r:id="rId7"/>
    <p:sldId id="303" r:id="rId8"/>
    <p:sldId id="328" r:id="rId9"/>
    <p:sldId id="325" r:id="rId10"/>
    <p:sldId id="306" r:id="rId11"/>
    <p:sldId id="318" r:id="rId12"/>
    <p:sldId id="319" r:id="rId13"/>
    <p:sldId id="305" r:id="rId14"/>
    <p:sldId id="304" r:id="rId15"/>
    <p:sldId id="313" r:id="rId16"/>
    <p:sldId id="310" r:id="rId17"/>
    <p:sldId id="307" r:id="rId18"/>
    <p:sldId id="315" r:id="rId19"/>
    <p:sldId id="323" r:id="rId20"/>
    <p:sldId id="312" r:id="rId21"/>
    <p:sldId id="327" r:id="rId22"/>
    <p:sldId id="322" r:id="rId23"/>
    <p:sldId id="267" r:id="rId24"/>
    <p:sldId id="320" r:id="rId25"/>
    <p:sldId id="321" r:id="rId26"/>
    <p:sldId id="324" r:id="rId27"/>
    <p:sldId id="326" r:id="rId28"/>
    <p:sldId id="287" r:id="rId29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2" clrIdx="0">
    <p:extLst>
      <p:ext uri="{19B8F6BF-5375-455C-9EA6-DF929625EA0E}">
        <p15:presenceInfo xmlns:p15="http://schemas.microsoft.com/office/powerpoint/2012/main" userId="Robert" providerId="None"/>
      </p:ext>
    </p:extLst>
  </p:cmAuthor>
  <p:cmAuthor id="2" name="ДГП 110" initials="Д1" lastIdx="1" clrIdx="1">
    <p:extLst>
      <p:ext uri="{19B8F6BF-5375-455C-9EA6-DF929625EA0E}">
        <p15:presenceInfo xmlns:p15="http://schemas.microsoft.com/office/powerpoint/2012/main" userId="ДГП 1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E51"/>
    <a:srgbClr val="A4B856"/>
    <a:srgbClr val="AFC16B"/>
    <a:srgbClr val="FFF397"/>
    <a:srgbClr val="BDE7F1"/>
    <a:srgbClr val="E6E6E6"/>
    <a:srgbClr val="FDDD51"/>
    <a:srgbClr val="9AD89A"/>
    <a:srgbClr val="FB4455"/>
    <a:srgbClr val="FF5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1" autoAdjust="0"/>
    <p:restoredTop sz="95527" autoAdjust="0"/>
  </p:normalViewPr>
  <p:slideViewPr>
    <p:cSldViewPr snapToGrid="0">
      <p:cViewPr varScale="1">
        <p:scale>
          <a:sx n="114" d="100"/>
          <a:sy n="114" d="100"/>
        </p:scale>
        <p:origin x="58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00513759140291"/>
          <c:y val="3.9937072666890221E-2"/>
          <c:w val="0.7290946694091317"/>
          <c:h val="0.9201258546662195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AD89A"/>
            </a:solidFill>
            <a:ln>
              <a:solidFill>
                <a:srgbClr val="A4B856"/>
              </a:solidFill>
            </a:ln>
          </c:spPr>
          <c:explosion val="7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rgbClr val="A4B85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07-4C1E-8A93-ABE73FE162B2}"/>
              </c:ext>
            </c:extLst>
          </c:dPt>
          <c:dPt>
            <c:idx val="1"/>
            <c:bubble3D val="0"/>
            <c:explosion val="0"/>
            <c:spPr>
              <a:solidFill>
                <a:srgbClr val="9AD89A"/>
              </a:solidFill>
              <a:ln w="19050">
                <a:solidFill>
                  <a:srgbClr val="A4B85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407-4C1E-8A93-ABE73FE162B2}"/>
              </c:ext>
            </c:extLst>
          </c:dPt>
          <c:dPt>
            <c:idx val="2"/>
            <c:bubble3D val="0"/>
            <c:spPr>
              <a:solidFill>
                <a:srgbClr val="9AD89A"/>
              </a:solidFill>
              <a:ln w="19050">
                <a:solidFill>
                  <a:srgbClr val="A4B85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58-49D7-8A12-E6F6596EFA3E}"/>
              </c:ext>
            </c:extLst>
          </c:dPt>
          <c:dPt>
            <c:idx val="3"/>
            <c:bubble3D val="0"/>
            <c:spPr>
              <a:solidFill>
                <a:srgbClr val="9AD89A"/>
              </a:solidFill>
              <a:ln w="19050">
                <a:solidFill>
                  <a:srgbClr val="A4B85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D58-49D7-8A12-E6F6596EFA3E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31225</c:v>
                </c:pt>
                <c:pt idx="1">
                  <c:v>29254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07-4C1E-8A93-ABE73FE16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596773233956876E-2"/>
          <c:y val="1.9671351414649801E-2"/>
          <c:w val="0.92140322676604314"/>
          <c:h val="0.84732050257778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заболеваниям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287-4047-8CC3-E72F50E9742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287-4047-8CC3-E72F50E974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2024 г</c:v>
                </c:pt>
                <c:pt idx="1">
                  <c:v>2025 г</c:v>
                </c:pt>
              </c:strCache>
              <c:extLst/>
            </c:strRef>
          </c:cat>
          <c:val>
            <c:numRef>
              <c:f>Лист1!$B$2:$B$5</c:f>
              <c:numCache>
                <c:formatCode>#,##0</c:formatCode>
                <c:ptCount val="2"/>
                <c:pt idx="0">
                  <c:v>459043</c:v>
                </c:pt>
                <c:pt idx="1">
                  <c:v>438515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287-4047-8CC3-E72F50E974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профилактическими и иными целями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2024 г</c:v>
                </c:pt>
                <c:pt idx="1">
                  <c:v>2025 г</c:v>
                </c:pt>
              </c:strCache>
              <c:extLst/>
            </c:strRef>
          </c:cat>
          <c:val>
            <c:numRef>
              <c:f>Лист1!$C$2:$C$5</c:f>
              <c:numCache>
                <c:formatCode>#,##0</c:formatCode>
                <c:ptCount val="2"/>
                <c:pt idx="0">
                  <c:v>383397</c:v>
                </c:pt>
                <c:pt idx="1">
                  <c:v>335652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287-4047-8CC3-E72F50E974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8"/>
        <c:overlap val="-21"/>
        <c:axId val="266520024"/>
        <c:axId val="26652074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2"/>
                      <c:pt idx="0">
                        <c:v>2024 г</c:v>
                      </c:pt>
                      <c:pt idx="1">
                        <c:v>2025 г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Лист1!$D$2:$D$5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287-4047-8CC3-E72F50E97420}"/>
                  </c:ext>
                </c:extLst>
              </c15:ser>
            </c15:filteredBarSeries>
          </c:ext>
        </c:extLst>
      </c:barChart>
      <c:catAx>
        <c:axId val="266520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412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520744"/>
        <c:crosses val="autoZero"/>
        <c:auto val="1"/>
        <c:lblAlgn val="ctr"/>
        <c:lblOffset val="100"/>
        <c:tickMarkSkip val="10"/>
        <c:noMultiLvlLbl val="0"/>
      </c:catAx>
      <c:valAx>
        <c:axId val="26652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520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Лист1!$A$3:$A$10</c:f>
              <c:strCache>
                <c:ptCount val="7"/>
                <c:pt idx="0">
                  <c:v>болезни мочеполовой системы</c:v>
                </c:pt>
                <c:pt idx="1">
                  <c:v>болезни органов пищеварения</c:v>
                </c:pt>
                <c:pt idx="2">
                  <c:v>болезни нервной системы</c:v>
                </c:pt>
                <c:pt idx="3">
                  <c:v>болезни костно-мышечной системы
и соединительной ткани</c:v>
                </c:pt>
                <c:pt idx="4">
                  <c:v>болезни глаза и его придаточного аппарата</c:v>
                </c:pt>
                <c:pt idx="5">
                  <c:v>болезни органов дыхания</c:v>
                </c:pt>
                <c:pt idx="6">
                  <c:v>болезни системы кровообращения</c:v>
                </c:pt>
              </c:strCache>
              <c:extLst/>
            </c:strRef>
          </c:cat>
          <c:val>
            <c:numRef>
              <c:f>Лист1!$B$3:$B$10</c:f>
              <c:numCache>
                <c:formatCode>General</c:formatCode>
                <c:ptCount val="7"/>
                <c:pt idx="0">
                  <c:v>449</c:v>
                </c:pt>
                <c:pt idx="1">
                  <c:v>688</c:v>
                </c:pt>
                <c:pt idx="2">
                  <c:v>665</c:v>
                </c:pt>
                <c:pt idx="3">
                  <c:v>437</c:v>
                </c:pt>
                <c:pt idx="4">
                  <c:v>1065</c:v>
                </c:pt>
                <c:pt idx="5">
                  <c:v>647</c:v>
                </c:pt>
                <c:pt idx="6">
                  <c:v>382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8D0-4005-AEB0-B019618C9B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Лист1!$A$3:$A$10</c:f>
              <c:strCache>
                <c:ptCount val="7"/>
                <c:pt idx="0">
                  <c:v>болезни мочеполовой системы</c:v>
                </c:pt>
                <c:pt idx="1">
                  <c:v>болезни органов пищеварения</c:v>
                </c:pt>
                <c:pt idx="2">
                  <c:v>болезни нервной системы</c:v>
                </c:pt>
                <c:pt idx="3">
                  <c:v>болезни костно-мышечной системы
и соединительной ткани</c:v>
                </c:pt>
                <c:pt idx="4">
                  <c:v>болезни глаза и его придаточного аппарата</c:v>
                </c:pt>
                <c:pt idx="5">
                  <c:v>болезни органов дыхания</c:v>
                </c:pt>
                <c:pt idx="6">
                  <c:v>болезни системы кровообращения</c:v>
                </c:pt>
              </c:strCache>
              <c:extLst/>
            </c:strRef>
          </c:cat>
          <c:val>
            <c:numRef>
              <c:f>Лист1!$C$3:$C$10</c:f>
              <c:numCache>
                <c:formatCode>General</c:formatCode>
                <c:ptCount val="7"/>
                <c:pt idx="0">
                  <c:v>449</c:v>
                </c:pt>
                <c:pt idx="1">
                  <c:v>789</c:v>
                </c:pt>
                <c:pt idx="2">
                  <c:v>665</c:v>
                </c:pt>
                <c:pt idx="3">
                  <c:v>391</c:v>
                </c:pt>
                <c:pt idx="4">
                  <c:v>1065</c:v>
                </c:pt>
                <c:pt idx="5">
                  <c:v>632</c:v>
                </c:pt>
                <c:pt idx="6">
                  <c:v>360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8D0-4005-AEB0-B019618C9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0033368"/>
        <c:axId val="69002904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Лист1!$A$3:$A$10</c15:sqref>
                        </c15:formulaRef>
                      </c:ext>
                    </c:extLst>
                    <c:strCache>
                      <c:ptCount val="7"/>
                      <c:pt idx="0">
                        <c:v>болезни мочеполовой системы</c:v>
                      </c:pt>
                      <c:pt idx="1">
                        <c:v>болезни органов пищеварения</c:v>
                      </c:pt>
                      <c:pt idx="2">
                        <c:v>болезни нервной системы</c:v>
                      </c:pt>
                      <c:pt idx="3">
                        <c:v>болезни костно-мышечной системы
и соединительной ткани</c:v>
                      </c:pt>
                      <c:pt idx="4">
                        <c:v>болезни глаза и его придаточного аппарата</c:v>
                      </c:pt>
                      <c:pt idx="5">
                        <c:v>болезни органов дыхания</c:v>
                      </c:pt>
                      <c:pt idx="6">
                        <c:v>болезни системы кровообращения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E8D0-4005-AEB0-B019618C9B17}"/>
                  </c:ext>
                </c:extLst>
              </c15:ser>
            </c15:filteredBarSeries>
          </c:ext>
        </c:extLst>
      </c:barChart>
      <c:catAx>
        <c:axId val="690033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0029048"/>
        <c:crosses val="autoZero"/>
        <c:auto val="1"/>
        <c:lblAlgn val="ctr"/>
        <c:lblOffset val="100"/>
        <c:noMultiLvlLbl val="0"/>
      </c:catAx>
      <c:valAx>
        <c:axId val="690029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0033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609680180347225"/>
          <c:y val="4.7520912431046235E-4"/>
          <c:w val="0.12220551943604839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46432807177705"/>
          <c:y val="9.9524846239859355E-2"/>
          <c:w val="0.64060806953922678"/>
          <c:h val="0.844912411115132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Лист1!$A$3:$A$10</c:f>
              <c:strCache>
                <c:ptCount val="7"/>
                <c:pt idx="0">
                  <c:v>болезни мочеполовой системы</c:v>
                </c:pt>
                <c:pt idx="1">
                  <c:v>болезни органов пищеварения</c:v>
                </c:pt>
                <c:pt idx="2">
                  <c:v>болезни нервной системы</c:v>
                </c:pt>
                <c:pt idx="3">
                  <c:v>болезни костно-мышечной системы
и соединительной ткани</c:v>
                </c:pt>
                <c:pt idx="4">
                  <c:v>болезни глаза и его придаточного аппарата</c:v>
                </c:pt>
                <c:pt idx="5">
                  <c:v>болезни органов дыхания</c:v>
                </c:pt>
                <c:pt idx="6">
                  <c:v>болезни системы кровообращения</c:v>
                </c:pt>
              </c:strCache>
              <c:extLst/>
            </c:strRef>
          </c:cat>
          <c:val>
            <c:numRef>
              <c:f>Лист1!$B$3:$B$10</c:f>
              <c:numCache>
                <c:formatCode>General</c:formatCode>
                <c:ptCount val="7"/>
                <c:pt idx="0">
                  <c:v>168</c:v>
                </c:pt>
                <c:pt idx="1">
                  <c:v>286</c:v>
                </c:pt>
                <c:pt idx="2">
                  <c:v>214</c:v>
                </c:pt>
                <c:pt idx="3">
                  <c:v>329</c:v>
                </c:pt>
                <c:pt idx="4">
                  <c:v>597</c:v>
                </c:pt>
                <c:pt idx="5">
                  <c:v>270</c:v>
                </c:pt>
                <c:pt idx="6">
                  <c:v>334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037-4147-8280-E1AC0AAD96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Лист1!$A$3:$A$10</c:f>
              <c:strCache>
                <c:ptCount val="7"/>
                <c:pt idx="0">
                  <c:v>болезни мочеполовой системы</c:v>
                </c:pt>
                <c:pt idx="1">
                  <c:v>болезни органов пищеварения</c:v>
                </c:pt>
                <c:pt idx="2">
                  <c:v>болезни нервной системы</c:v>
                </c:pt>
                <c:pt idx="3">
                  <c:v>болезни костно-мышечной системы
и соединительной ткани</c:v>
                </c:pt>
                <c:pt idx="4">
                  <c:v>болезни глаза и его придаточного аппарата</c:v>
                </c:pt>
                <c:pt idx="5">
                  <c:v>болезни органов дыхания</c:v>
                </c:pt>
                <c:pt idx="6">
                  <c:v>болезни системы кровообращения</c:v>
                </c:pt>
              </c:strCache>
              <c:extLst/>
            </c:strRef>
          </c:cat>
          <c:val>
            <c:numRef>
              <c:f>Лист1!$C$3:$C$10</c:f>
              <c:numCache>
                <c:formatCode>General</c:formatCode>
                <c:ptCount val="7"/>
                <c:pt idx="0">
                  <c:v>168</c:v>
                </c:pt>
                <c:pt idx="1">
                  <c:v>286</c:v>
                </c:pt>
                <c:pt idx="2">
                  <c:v>214</c:v>
                </c:pt>
                <c:pt idx="3">
                  <c:v>329</c:v>
                </c:pt>
                <c:pt idx="4">
                  <c:v>573</c:v>
                </c:pt>
                <c:pt idx="5">
                  <c:v>303</c:v>
                </c:pt>
                <c:pt idx="6">
                  <c:v>301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037-4147-8280-E1AC0AAD9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0033368"/>
        <c:axId val="69002904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Лист1!$A$3:$A$10</c15:sqref>
                        </c15:formulaRef>
                      </c:ext>
                    </c:extLst>
                    <c:strCache>
                      <c:ptCount val="7"/>
                      <c:pt idx="0">
                        <c:v>болезни мочеполовой системы</c:v>
                      </c:pt>
                      <c:pt idx="1">
                        <c:v>болезни органов пищеварения</c:v>
                      </c:pt>
                      <c:pt idx="2">
                        <c:v>болезни нервной системы</c:v>
                      </c:pt>
                      <c:pt idx="3">
                        <c:v>болезни костно-мышечной системы
и соединительной ткани</c:v>
                      </c:pt>
                      <c:pt idx="4">
                        <c:v>болезни глаза и его придаточного аппарата</c:v>
                      </c:pt>
                      <c:pt idx="5">
                        <c:v>болезни органов дыхания</c:v>
                      </c:pt>
                      <c:pt idx="6">
                        <c:v>болезни системы кровообращения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037-4147-8280-E1AC0AAD967C}"/>
                  </c:ext>
                </c:extLst>
              </c15:ser>
            </c15:filteredBarSeries>
          </c:ext>
        </c:extLst>
      </c:barChart>
      <c:catAx>
        <c:axId val="690033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0029048"/>
        <c:crosses val="autoZero"/>
        <c:auto val="1"/>
        <c:lblAlgn val="ctr"/>
        <c:lblOffset val="100"/>
        <c:noMultiLvlLbl val="0"/>
      </c:catAx>
      <c:valAx>
        <c:axId val="690029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0033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88190725287943"/>
          <c:y val="5.2037705952404902E-2"/>
          <c:w val="0.12220551943604839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2091535433071E-2"/>
          <c:y val="5.9048286229805215E-2"/>
          <c:w val="0.91479945866141732"/>
          <c:h val="0.885388971125186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Выполнено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ГЗ</c:v>
                </c:pt>
                <c:pt idx="1">
                  <c:v>Ф1</c:v>
                </c:pt>
                <c:pt idx="2">
                  <c:v>Ф2</c:v>
                </c:pt>
                <c:pt idx="3">
                  <c:v>Ф3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15504</c:v>
                </c:pt>
                <c:pt idx="1">
                  <c:v>7380</c:v>
                </c:pt>
                <c:pt idx="2">
                  <c:v>12191</c:v>
                </c:pt>
                <c:pt idx="3">
                  <c:v>7493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CE-4616-B570-DAFE2F31BA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ГЗ</c:v>
                </c:pt>
                <c:pt idx="1">
                  <c:v>Ф1</c:v>
                </c:pt>
                <c:pt idx="2">
                  <c:v>Ф2</c:v>
                </c:pt>
                <c:pt idx="3">
                  <c:v>Ф3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21062</c:v>
                </c:pt>
                <c:pt idx="1">
                  <c:v>8515</c:v>
                </c:pt>
                <c:pt idx="2">
                  <c:v>13404</c:v>
                </c:pt>
                <c:pt idx="3">
                  <c:v>7092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CE-4616-B570-DAFE2F31B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53277384"/>
        <c:axId val="653277744"/>
      </c:barChart>
      <c:catAx>
        <c:axId val="653277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3277744"/>
        <c:crosses val="autoZero"/>
        <c:auto val="1"/>
        <c:lblAlgn val="ctr"/>
        <c:lblOffset val="100"/>
        <c:noMultiLvlLbl val="0"/>
      </c:catAx>
      <c:valAx>
        <c:axId val="653277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3277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598346542397374"/>
          <c:y val="2.061766036995262E-2"/>
          <c:w val="0.16539980472536253"/>
          <c:h val="4.45815305332845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22725266343072E-2"/>
          <c:y val="0.16954574784846344"/>
          <c:w val="0.92687733759842517"/>
          <c:h val="0.76748672690165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0-4 года</c:v>
                </c:pt>
                <c:pt idx="1">
                  <c:v>5-9 лет</c:v>
                </c:pt>
                <c:pt idx="2">
                  <c:v>10-14 лет</c:v>
                </c:pt>
                <c:pt idx="3">
                  <c:v>15-17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177</c:v>
                </c:pt>
                <c:pt idx="2">
                  <c:v>258</c:v>
                </c:pt>
                <c:pt idx="3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13-4CF7-BB5A-B6163392E3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0-4 года</c:v>
                </c:pt>
                <c:pt idx="1">
                  <c:v>5-9 лет</c:v>
                </c:pt>
                <c:pt idx="2">
                  <c:v>10-14 лет</c:v>
                </c:pt>
                <c:pt idx="3">
                  <c:v>15-17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155</c:v>
                </c:pt>
                <c:pt idx="1">
                  <c:v>137</c:v>
                </c:pt>
                <c:pt idx="2">
                  <c:v>195</c:v>
                </c:pt>
                <c:pt idx="3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13-4CF7-BB5A-B6163392E3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138752"/>
        <c:axId val="656144512"/>
      </c:barChart>
      <c:catAx>
        <c:axId val="65613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6144512"/>
        <c:crosses val="autoZero"/>
        <c:auto val="1"/>
        <c:lblAlgn val="ctr"/>
        <c:lblOffset val="100"/>
        <c:noMultiLvlLbl val="0"/>
      </c:catAx>
      <c:valAx>
        <c:axId val="65614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613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C0122-CC4C-42EB-8D3D-9A98C7A5859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B7D56-94D9-4205-87E3-107C35011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2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44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60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E57F6-F7B9-D019-F194-F52C5BF6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71B610C-45AB-554A-66B6-C81470598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898A0C6-A09A-C0A5-248F-30C248FA9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D3F736-5777-457F-CFB6-E741C1665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735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E25D5-40CA-1D11-11F0-36923B5F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69F6C3B-17A4-11E5-F30E-219AD6A3B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4823A3-6456-CF93-75CC-FB0A7208B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6DC454-2BC7-234B-0F33-46872D1CE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8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4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5832-1CFD-299D-B11F-01F6A64B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B6563D6-FD8B-DFD3-9B5A-A86CFCD48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05C365-F4BD-3A22-673B-AC7AE403D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DA00BA-6329-9567-1AEC-87F63D2B1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8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7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33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0DD42-54A0-B60A-BD0B-3BD2BB6E3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8BF519D-9ABA-6385-2B43-7872B8B47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2A5AA24-9419-2D02-23D5-8862DD618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54DFF1-48F5-CF18-59AC-64723AAF67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6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FD900-084C-AB15-BA24-FEE34411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F59525-5859-627C-1B30-FD4F21000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B4C7FCA-6697-4060-A6AE-87A5A08ED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09BA75-B951-6BBF-84BB-F039971D9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876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803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1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1AB43-986A-4C5E-8BB1-1B61A32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FB9468-7E68-4277-B55D-D05E79B6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E0474-D7E6-434F-8EFF-7D57382C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48EBF-31EF-4C5C-9E14-B6057C14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37FC-6275-4868-B074-208A19D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3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149A-ED13-417E-8EBB-2142282C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BD769C-199B-4565-84BC-C048C806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6DD9A-6903-491A-8342-4CD26E32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042D3-55D1-4CAF-888B-27B43873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D5731-DF19-4A3A-81C5-D6E27A6F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4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490C02-2988-4550-A4B4-D010CE8C6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A3C205-7B9D-437F-8348-B746AF64C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A0436-319D-4FDE-9583-CD97E4F0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7D0AE-4F77-48AA-A576-FB6227E3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711B7-35E4-4AC6-9847-175363F8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FFDD-45DA-4733-AC70-FDB22969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990364-BEE7-423C-AF06-0C5187838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7BB1A-0FD5-431B-B3DE-0EA63A75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6CC9D-9AC9-4712-86A2-5E32B6A5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5CA56-9F6B-4800-BDCE-7EE2EDE7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0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9DDC8-04DB-4097-A32D-FE27EED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B38D7-7FE2-4360-A81F-9200DD21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229FA-4C4E-498B-8CA6-05D88D99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3EB25-C743-4BFB-940F-13AD4986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880A8-FF61-4962-A2DA-2797DDE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00C18-211C-462E-A3FF-F1021306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692A3-C3F7-4DF3-BBE3-EFD94ED69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AA76A1-67D5-4C09-9727-7C7FA9094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79CAAE-0007-4E6F-831D-B0FF7895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EF33CB-EDBB-48BC-8276-3253113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552D75-58FD-4B19-BD1E-53027D6F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5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3FB51-75D3-4C3D-9927-E900B07D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A3D938-C14C-4F3E-8DC4-F0037C18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10D8E7-B256-4C52-BC31-AE864E13E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DAE40-37E9-4A19-AA25-A12B72199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F699F-591D-4703-8DD4-BD88DDC6C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DA5A61-3776-4737-835A-AA367622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26A036-8807-4A64-95D8-ABDF254E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C6F704-238C-4D6D-B1CE-C670E35F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8996B-6C4D-4A8A-B911-C1114565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2D31F9-7CFD-47E3-8A7F-C8BBCF96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52A6A9-95D2-405E-B409-A4E336CD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924658-E9C1-4B88-9604-FA1CF57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5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C874A1-48D4-4E4B-BBF4-D268E1E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8E8094-4034-43B6-BF64-2FC81AAA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3D1AF2-8EA0-4542-A276-24AE6EC0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4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D7F2-D77A-4A77-9FC0-048948F7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BB9E5-D065-463B-8DFE-078F1CF3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1D898A-98A7-4400-A868-CA5FF16FE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0B88B4-8FB4-47E9-82DA-DF8357CC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B4B7ED-42A4-4D56-94A5-5AE4A245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03089-70F5-4B0E-9AA3-BB954DA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8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54E0C-32F1-421F-B7C6-E3623ECE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D34F05-5655-4DFA-BFFB-CB0647C42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2466C-BFBB-4B5C-A055-0F5F819F5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9A334-D1BE-4BFC-8DC6-00FB0186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F300F-48EF-49F1-9038-2A476AE1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8E30C8-DE12-4B6A-8D01-FCE8E3E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2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0244-1BDB-4A7E-826C-5E5730C8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E0343-F2CA-44A0-B5B6-A1F7A1203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DC001-F6E4-44D3-87E2-F3722FDAA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F3FD-DFAD-4F4A-9D7D-23C764F6BE56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74469-C758-4403-AB87-AF5B4D28F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D3DE38-9E2B-41E6-9E04-675414D97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6.svg"/><Relationship Id="rId12" Type="http://schemas.openxmlformats.org/officeDocument/2006/relationships/image" Target="../media/image2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6.png"/><Relationship Id="rId7" Type="http://schemas.openxmlformats.org/officeDocument/2006/relationships/image" Target="../media/image6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chart" Target="../charts/chart5.xml"/><Relationship Id="rId5" Type="http://schemas.openxmlformats.org/officeDocument/2006/relationships/image" Target="../media/image31.png"/><Relationship Id="rId10" Type="http://schemas.openxmlformats.org/officeDocument/2006/relationships/image" Target="../media/image6.svg"/><Relationship Id="rId4" Type="http://schemas.openxmlformats.org/officeDocument/2006/relationships/image" Target="../media/image30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.png"/><Relationship Id="rId3" Type="http://schemas.openxmlformats.org/officeDocument/2006/relationships/image" Target="../media/image36.jpe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image" Target="../media/image15.jp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41.png"/><Relationship Id="rId10" Type="http://schemas.openxmlformats.org/officeDocument/2006/relationships/image" Target="../media/image40.svg"/><Relationship Id="rId4" Type="http://schemas.openxmlformats.org/officeDocument/2006/relationships/image" Target="../media/image16.png"/><Relationship Id="rId9" Type="http://schemas.openxmlformats.org/officeDocument/2006/relationships/image" Target="../media/image39.png"/><Relationship Id="rId1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9.svg"/><Relationship Id="rId10" Type="http://schemas.openxmlformats.org/officeDocument/2006/relationships/image" Target="../media/image6.sv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microsoft.com/office/2007/relationships/hdphoto" Target="../media/hdphoto6.wdp"/><Relationship Id="rId18" Type="http://schemas.openxmlformats.org/officeDocument/2006/relationships/image" Target="../media/image52.pn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17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6.svg"/><Relationship Id="rId5" Type="http://schemas.openxmlformats.org/officeDocument/2006/relationships/image" Target="../media/image9.sv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jf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12" Type="http://schemas.openxmlformats.org/officeDocument/2006/relationships/image" Target="../media/image6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svg"/><Relationship Id="rId7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9.jp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57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6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2.png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3.png"/><Relationship Id="rId5" Type="http://schemas.openxmlformats.org/officeDocument/2006/relationships/image" Target="../media/image16.png"/><Relationship Id="rId10" Type="http://schemas.openxmlformats.org/officeDocument/2006/relationships/image" Target="../media/image6.svg"/><Relationship Id="rId4" Type="http://schemas.microsoft.com/office/2007/relationships/hdphoto" Target="../media/hdphoto9.wdp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7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0" Type="http://schemas.openxmlformats.org/officeDocument/2006/relationships/image" Target="../media/image6.sv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9.svg"/><Relationship Id="rId12" Type="http://schemas.openxmlformats.org/officeDocument/2006/relationships/chart" Target="../charts/char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hyperlink" Target="https://emias.info/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mos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6.jpg"/><Relationship Id="rId4" Type="http://schemas.openxmlformats.org/officeDocument/2006/relationships/image" Target="../media/image16.pn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91E6E3-7B20-4FC2-85E7-3557771F3665}"/>
              </a:ext>
            </a:extLst>
          </p:cNvPr>
          <p:cNvSpPr txBox="1"/>
          <p:nvPr/>
        </p:nvSpPr>
        <p:spPr>
          <a:xfrm>
            <a:off x="832276" y="3760854"/>
            <a:ext cx="582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6CEEC-413F-4760-8697-55E1EEF1E477}"/>
              </a:ext>
            </a:extLst>
          </p:cNvPr>
          <p:cNvSpPr txBox="1"/>
          <p:nvPr/>
        </p:nvSpPr>
        <p:spPr>
          <a:xfrm>
            <a:off x="853122" y="4618610"/>
            <a:ext cx="8443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врача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«ДГП №110 ДЗМ» Зайцевой А.А.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1A0170-825B-44C6-A334-F3D7F058A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097" y="3995977"/>
            <a:ext cx="406278" cy="450715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CC83058-E48D-FD09-773C-F5CF85B8F0E9}"/>
              </a:ext>
            </a:extLst>
          </p:cNvPr>
          <p:cNvSpPr/>
          <p:nvPr/>
        </p:nvSpPr>
        <p:spPr>
          <a:xfrm>
            <a:off x="832276" y="561975"/>
            <a:ext cx="1606124" cy="7239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2B7DAE-EB42-EF3D-729B-3D8CD38B4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122" y="692516"/>
            <a:ext cx="1903869" cy="5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63375-3B8D-43C0-0B6C-C8D2B00E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0C5354D3-6970-0E96-A5A7-40D9F7E43B32}"/>
              </a:ext>
            </a:extLst>
          </p:cNvPr>
          <p:cNvSpPr/>
          <p:nvPr/>
        </p:nvSpPr>
        <p:spPr>
          <a:xfrm>
            <a:off x="5847606" y="3164804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B83A920B-00B4-0D1A-8395-BD5C246D518D}"/>
              </a:ext>
            </a:extLst>
          </p:cNvPr>
          <p:cNvSpPr/>
          <p:nvPr/>
        </p:nvSpPr>
        <p:spPr>
          <a:xfrm rot="2154520">
            <a:off x="1301128" y="3189558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id="{DA0F5F83-130A-BCC0-0305-0CE3392DD1B9}"/>
              </a:ext>
            </a:extLst>
          </p:cNvPr>
          <p:cNvSpPr/>
          <p:nvPr/>
        </p:nvSpPr>
        <p:spPr>
          <a:xfrm>
            <a:off x="2678082" y="1353363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id="{D9B206FD-B18F-E734-7957-B1BA9FD75544}"/>
              </a:ext>
            </a:extLst>
          </p:cNvPr>
          <p:cNvSpPr/>
          <p:nvPr/>
        </p:nvSpPr>
        <p:spPr>
          <a:xfrm>
            <a:off x="1189607" y="1482932"/>
            <a:ext cx="2877336" cy="2457746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DDDF3658-F7AC-B732-816F-4AD34C17CA81}"/>
              </a:ext>
            </a:extLst>
          </p:cNvPr>
          <p:cNvSpPr/>
          <p:nvPr/>
        </p:nvSpPr>
        <p:spPr>
          <a:xfrm>
            <a:off x="4321736" y="1481239"/>
            <a:ext cx="2877336" cy="2457746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8F66ACD0-5D4A-CB53-F2D3-D32490FCBCE3}"/>
              </a:ext>
            </a:extLst>
          </p:cNvPr>
          <p:cNvSpPr/>
          <p:nvPr/>
        </p:nvSpPr>
        <p:spPr>
          <a:xfrm>
            <a:off x="7455349" y="1485500"/>
            <a:ext cx="2877336" cy="2457746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3C0BDF-5C41-C3BD-7B1B-C62CBD60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0F3657-E6EF-4825-4623-506D4DE8A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D8143D-F247-3AE4-9DF9-73F42F183505}"/>
              </a:ext>
            </a:extLst>
          </p:cNvPr>
          <p:cNvSpPr txBox="1"/>
          <p:nvPr/>
        </p:nvSpPr>
        <p:spPr>
          <a:xfrm>
            <a:off x="1083076" y="359422"/>
            <a:ext cx="8893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ПОКАЗАТЕЛИ ЗАБОЛЕВАЕМОСТИ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2025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F6699A-8F6E-FA11-8E3B-05FAC1B3FC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D59BDA7-BB1B-8DD0-69CA-B780D17D27E8}"/>
              </a:ext>
            </a:extLst>
          </p:cNvPr>
          <p:cNvCxnSpPr>
            <a:cxnSpLocks/>
          </p:cNvCxnSpPr>
          <p:nvPr/>
        </p:nvCxnSpPr>
        <p:spPr>
          <a:xfrm>
            <a:off x="1189607" y="993174"/>
            <a:ext cx="8856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36FF39-0C08-AE9F-63B3-72B3D30F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0215A28-5401-CB64-4418-6067BBFBC4DD}"/>
              </a:ext>
            </a:extLst>
          </p:cNvPr>
          <p:cNvSpPr/>
          <p:nvPr/>
        </p:nvSpPr>
        <p:spPr>
          <a:xfrm>
            <a:off x="1189608" y="4465535"/>
            <a:ext cx="9154018" cy="127068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8"/>
              </a:buBlip>
            </a:pP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структуре заболеваемости детского населения в возрасте от 0 до 17 лет ведущее место занимают заболевания глаз, </a:t>
            </a:r>
            <a:endParaRPr lang="en-US" sz="22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36AD01-2B3A-E199-6920-C6646E80A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904" y="1575974"/>
            <a:ext cx="2134301" cy="2134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89B31D9-0C7B-F6D9-15CC-7F4AE462B8EA}"/>
              </a:ext>
            </a:extLst>
          </p:cNvPr>
          <p:cNvSpPr/>
          <p:nvPr/>
        </p:nvSpPr>
        <p:spPr>
          <a:xfrm>
            <a:off x="1535736" y="1380465"/>
            <a:ext cx="756000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67944A2-B4DE-110A-3C12-C626F1ACCCFF}"/>
              </a:ext>
            </a:extLst>
          </p:cNvPr>
          <p:cNvSpPr/>
          <p:nvPr/>
        </p:nvSpPr>
        <p:spPr>
          <a:xfrm>
            <a:off x="4644244" y="1380465"/>
            <a:ext cx="756000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E53C36D-95DC-8F66-17E1-8F59B35EAA2F}"/>
              </a:ext>
            </a:extLst>
          </p:cNvPr>
          <p:cNvSpPr/>
          <p:nvPr/>
        </p:nvSpPr>
        <p:spPr>
          <a:xfrm>
            <a:off x="7786449" y="1379689"/>
            <a:ext cx="756000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D887B97-4C59-49FC-22D5-CF32B1151155}"/>
              </a:ext>
            </a:extLst>
          </p:cNvPr>
          <p:cNvSpPr/>
          <p:nvPr/>
        </p:nvSpPr>
        <p:spPr>
          <a:xfrm>
            <a:off x="1189607" y="4189103"/>
            <a:ext cx="4431017" cy="360000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ЗАБОЛЕВАЕМОСТЬ ДЕТЕЙ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6ED725CD-C48D-EC4D-41FF-3BEE302CF859}"/>
              </a:ext>
            </a:extLst>
          </p:cNvPr>
          <p:cNvSpPr/>
          <p:nvPr/>
        </p:nvSpPr>
        <p:spPr>
          <a:xfrm rot="1903381">
            <a:off x="9316909" y="3546934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31711FFC-A8A3-D7A7-E6DF-E7472EAE8B60}"/>
              </a:ext>
            </a:extLst>
          </p:cNvPr>
          <p:cNvSpPr/>
          <p:nvPr/>
        </p:nvSpPr>
        <p:spPr>
          <a:xfrm rot="1903381">
            <a:off x="7354020" y="1794324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id="{8E70F9D3-9166-1F82-D508-8E5B3E5E39F5}"/>
              </a:ext>
            </a:extLst>
          </p:cNvPr>
          <p:cNvSpPr/>
          <p:nvPr/>
        </p:nvSpPr>
        <p:spPr>
          <a:xfrm rot="1509184">
            <a:off x="4080903" y="1804695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DA38BC-913A-B455-D86F-29CCD92D41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92" y="1491528"/>
            <a:ext cx="2961224" cy="24577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0F1E412-40C9-A39C-FC05-1BDEE3BE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05" y="1318584"/>
            <a:ext cx="2961224" cy="29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5B5D76-AA8B-2F16-8DBD-9009BBF1F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FAEBB-9F0B-044E-E17E-07DEE2285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B248EE-1AD5-BC65-1280-76B8D934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2A1E08-380C-9D82-490C-E138FEED5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D1323-CFBB-604B-B312-29D365343672}"/>
              </a:ext>
            </a:extLst>
          </p:cNvPr>
          <p:cNvSpPr txBox="1"/>
          <p:nvPr/>
        </p:nvSpPr>
        <p:spPr>
          <a:xfrm>
            <a:off x="1083076" y="359422"/>
            <a:ext cx="8893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ПОКАЗАТЕЛИ ЗАБОЛЕВАЕМОСТИ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2025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801489-7045-FE1C-FAB1-6CED8AB81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0C6F694-8382-FA75-0642-7CC07ED03D2B}"/>
              </a:ext>
            </a:extLst>
          </p:cNvPr>
          <p:cNvCxnSpPr>
            <a:cxnSpLocks/>
          </p:cNvCxnSpPr>
          <p:nvPr/>
        </p:nvCxnSpPr>
        <p:spPr>
          <a:xfrm>
            <a:off x="1189607" y="993174"/>
            <a:ext cx="8856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316119-7756-A577-6E3C-D6E8FD54DFB9}"/>
              </a:ext>
            </a:extLst>
          </p:cNvPr>
          <p:cNvSpPr txBox="1"/>
          <p:nvPr/>
        </p:nvSpPr>
        <p:spPr>
          <a:xfrm>
            <a:off x="1189607" y="1127511"/>
            <a:ext cx="89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Заболеваемость детей 0-14 лет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ACDAAC6E-8DFA-0FA5-BEEC-E17ED16ED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8351368"/>
              </p:ext>
            </p:extLst>
          </p:nvPr>
        </p:nvGraphicFramePr>
        <p:xfrm>
          <a:off x="646489" y="1686901"/>
          <a:ext cx="933044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9891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90CB61-A02D-2373-E1E0-50F025D67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8A826A-0F6D-3ED7-5F03-2451AE3C0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FA8114-36B4-50A1-B17F-7339A9F8D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CB2567-5878-0F72-5AEE-9AAC99DB6493}"/>
              </a:ext>
            </a:extLst>
          </p:cNvPr>
          <p:cNvSpPr txBox="1"/>
          <p:nvPr/>
        </p:nvSpPr>
        <p:spPr>
          <a:xfrm>
            <a:off x="1083076" y="359422"/>
            <a:ext cx="8893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ПОКАЗАТЕЛИ ЗАБОЛЕВАЕМОСТИ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2025 ГОД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36E4648-CB6C-1E49-E2AA-5F1AB111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2C86F2-AD39-F796-C59E-D006E443A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91223C8-0B24-D030-D73A-1F14D0DD5E00}"/>
              </a:ext>
            </a:extLst>
          </p:cNvPr>
          <p:cNvCxnSpPr>
            <a:cxnSpLocks/>
          </p:cNvCxnSpPr>
          <p:nvPr/>
        </p:nvCxnSpPr>
        <p:spPr>
          <a:xfrm>
            <a:off x="1189607" y="993174"/>
            <a:ext cx="8856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A75A122-CFD6-6F1D-DAE7-3DC4055A26A6}"/>
              </a:ext>
            </a:extLst>
          </p:cNvPr>
          <p:cNvSpPr txBox="1"/>
          <p:nvPr/>
        </p:nvSpPr>
        <p:spPr>
          <a:xfrm>
            <a:off x="1189607" y="1127511"/>
            <a:ext cx="89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Заболеваемость детей 15-17 лет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63771BB-18FA-55A5-C037-EBCD7B3A9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877474"/>
              </p:ext>
            </p:extLst>
          </p:nvPr>
        </p:nvGraphicFramePr>
        <p:xfrm>
          <a:off x="694983" y="1303619"/>
          <a:ext cx="933044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608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2CE9BE-24F3-D891-85D3-0BBDFBF1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88A749-AA90-9376-531E-94413E3EE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A151EA-AC4A-35C1-6809-69A3BA359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EDE3BC4-FD55-E7C8-76BD-93C5154DEEAE}"/>
              </a:ext>
            </a:extLst>
          </p:cNvPr>
          <p:cNvSpPr/>
          <p:nvPr/>
        </p:nvSpPr>
        <p:spPr>
          <a:xfrm>
            <a:off x="7676713" y="2337180"/>
            <a:ext cx="1939579" cy="218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0D9A96BD-D2FA-45E0-D971-C1B010B716B7}"/>
              </a:ext>
            </a:extLst>
          </p:cNvPr>
          <p:cNvSpPr/>
          <p:nvPr/>
        </p:nvSpPr>
        <p:spPr>
          <a:xfrm>
            <a:off x="10122076" y="4846711"/>
            <a:ext cx="1005113" cy="1005113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4B9FFD6-B928-C394-E3DA-D1982B71A4CD}"/>
              </a:ext>
            </a:extLst>
          </p:cNvPr>
          <p:cNvSpPr/>
          <p:nvPr/>
        </p:nvSpPr>
        <p:spPr>
          <a:xfrm>
            <a:off x="10122077" y="2873172"/>
            <a:ext cx="1005113" cy="1005113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CC3F14-5B3B-2C8A-DB7B-B8326A4E2FAC}"/>
              </a:ext>
            </a:extLst>
          </p:cNvPr>
          <p:cNvSpPr/>
          <p:nvPr/>
        </p:nvSpPr>
        <p:spPr>
          <a:xfrm>
            <a:off x="7474467" y="3955354"/>
            <a:ext cx="2141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50 073</a:t>
            </a:r>
            <a:endParaRPr lang="ru-RU" sz="12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C0EE33-1CE8-90DE-6002-A6FDF381FE74}"/>
              </a:ext>
            </a:extLst>
          </p:cNvPr>
          <p:cNvSpPr/>
          <p:nvPr/>
        </p:nvSpPr>
        <p:spPr>
          <a:xfrm>
            <a:off x="9563244" y="3968264"/>
            <a:ext cx="2141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42 568</a:t>
            </a:r>
            <a:endParaRPr lang="ru-RU" sz="12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F497D1-06E5-4CC6-7FD0-CCD9CA1704C9}"/>
              </a:ext>
            </a:extLst>
          </p:cNvPr>
          <p:cNvSpPr/>
          <p:nvPr/>
        </p:nvSpPr>
        <p:spPr>
          <a:xfrm>
            <a:off x="9553719" y="5941983"/>
            <a:ext cx="2141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85,0%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B90445A-DDD6-7E4C-DC2E-49EA37CD868B}"/>
              </a:ext>
            </a:extLst>
          </p:cNvPr>
          <p:cNvSpPr/>
          <p:nvPr/>
        </p:nvSpPr>
        <p:spPr>
          <a:xfrm>
            <a:off x="8042824" y="2866275"/>
            <a:ext cx="1005113" cy="1005113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7CC928-5D7D-DCEC-B42C-F46226D9A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43" y="3055480"/>
            <a:ext cx="623076" cy="623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3184F-5E73-D285-E3C9-1A2E63547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682" y="3081777"/>
            <a:ext cx="587901" cy="587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E58F67-66AB-8F61-B034-E9F5077F68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10" y="5026962"/>
            <a:ext cx="638223" cy="638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EDAE76-2BE2-1019-A10F-71D1337A93F5}"/>
              </a:ext>
            </a:extLst>
          </p:cNvPr>
          <p:cNvSpPr txBox="1"/>
          <p:nvPr/>
        </p:nvSpPr>
        <p:spPr>
          <a:xfrm>
            <a:off x="9995982" y="2718014"/>
            <a:ext cx="1257300" cy="100511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 ВЫПОЛНЕНИЯ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0DA636-649F-1B2F-2A52-641BEE30733A}"/>
              </a:ext>
            </a:extLst>
          </p:cNvPr>
          <p:cNvSpPr txBox="1"/>
          <p:nvPr/>
        </p:nvSpPr>
        <p:spPr>
          <a:xfrm>
            <a:off x="9995982" y="4715144"/>
            <a:ext cx="1257300" cy="100511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ВЫПОЛНЕНИЯ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3780D-5C29-FF69-DE84-B24D436D5615}"/>
              </a:ext>
            </a:extLst>
          </p:cNvPr>
          <p:cNvSpPr txBox="1"/>
          <p:nvPr/>
        </p:nvSpPr>
        <p:spPr>
          <a:xfrm>
            <a:off x="7916730" y="2723268"/>
            <a:ext cx="1257300" cy="121029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ПЛАН</a:t>
            </a:r>
            <a:r>
              <a:rPr lang="en-US" sz="2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ПРОФ</a:t>
            </a:r>
            <a:r>
              <a:rPr lang="en-US" sz="2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ОСМОТРОВ</a:t>
            </a:r>
            <a:endParaRPr lang="ru-R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BADA55-F895-2CC4-7107-B7294433B471}"/>
              </a:ext>
            </a:extLst>
          </p:cNvPr>
          <p:cNvSpPr txBox="1"/>
          <p:nvPr/>
        </p:nvSpPr>
        <p:spPr>
          <a:xfrm>
            <a:off x="1083076" y="359422"/>
            <a:ext cx="87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ПРОФИЛАКТИЧЕСКИЕ ОСМОТРЫ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2025 ГОД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73E567D-F221-10FF-9983-927074FC7618}"/>
              </a:ext>
            </a:extLst>
          </p:cNvPr>
          <p:cNvCxnSpPr>
            <a:cxnSpLocks/>
          </p:cNvCxnSpPr>
          <p:nvPr/>
        </p:nvCxnSpPr>
        <p:spPr>
          <a:xfrm>
            <a:off x="1189607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00E27D-51D4-5452-0D59-CED6F94848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0EBDA8-E40B-A854-A533-9684A88D70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25494A24-8E0F-0962-1BF8-0F95BA653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530231"/>
              </p:ext>
            </p:extLst>
          </p:nvPr>
        </p:nvGraphicFramePr>
        <p:xfrm>
          <a:off x="304204" y="895853"/>
          <a:ext cx="10151856" cy="5829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5684941-A794-FA94-3D9A-FCD4CCBD2D10}"/>
              </a:ext>
            </a:extLst>
          </p:cNvPr>
          <p:cNvSpPr txBox="1"/>
          <p:nvPr/>
        </p:nvSpPr>
        <p:spPr>
          <a:xfrm>
            <a:off x="3703732" y="1529606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7 092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43839-0F00-BE36-DE0C-61F82291E636}"/>
              </a:ext>
            </a:extLst>
          </p:cNvPr>
          <p:cNvSpPr txBox="1"/>
          <p:nvPr/>
        </p:nvSpPr>
        <p:spPr>
          <a:xfrm>
            <a:off x="3700169" y="185629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7 493 (105,7%)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8F3F18-57B6-DAE3-9905-97CB907E4FA9}"/>
              </a:ext>
            </a:extLst>
          </p:cNvPr>
          <p:cNvSpPr txBox="1"/>
          <p:nvPr/>
        </p:nvSpPr>
        <p:spPr>
          <a:xfrm>
            <a:off x="5912579" y="2851238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13 404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5FD7CB-0189-303F-D0C0-AA40BE24543B}"/>
              </a:ext>
            </a:extLst>
          </p:cNvPr>
          <p:cNvSpPr txBox="1"/>
          <p:nvPr/>
        </p:nvSpPr>
        <p:spPr>
          <a:xfrm>
            <a:off x="5510282" y="3147667"/>
            <a:ext cx="158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12 191 (91,0%)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D25037-58CA-6DFF-CF76-DBE6940F7052}"/>
              </a:ext>
            </a:extLst>
          </p:cNvPr>
          <p:cNvSpPr txBox="1"/>
          <p:nvPr/>
        </p:nvSpPr>
        <p:spPr>
          <a:xfrm>
            <a:off x="4110120" y="4112355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8 515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40A54B-9EE3-3122-8480-1D34E6E0C29A}"/>
              </a:ext>
            </a:extLst>
          </p:cNvPr>
          <p:cNvSpPr txBox="1"/>
          <p:nvPr/>
        </p:nvSpPr>
        <p:spPr>
          <a:xfrm>
            <a:off x="3703732" y="451840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7 380 (86,7%)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C18CA5-78CC-B379-B6EC-A2888B7CF2E4}"/>
              </a:ext>
            </a:extLst>
          </p:cNvPr>
          <p:cNvSpPr txBox="1"/>
          <p:nvPr/>
        </p:nvSpPr>
        <p:spPr>
          <a:xfrm>
            <a:off x="8760857" y="5411230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21 062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FC4474-61EE-5DC2-51F6-AF1E467F84D9}"/>
              </a:ext>
            </a:extLst>
          </p:cNvPr>
          <p:cNvSpPr txBox="1"/>
          <p:nvPr/>
        </p:nvSpPr>
        <p:spPr>
          <a:xfrm>
            <a:off x="6724327" y="5767247"/>
            <a:ext cx="190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15 504 (73,6%)</a:t>
            </a:r>
          </a:p>
        </p:txBody>
      </p:sp>
    </p:spTree>
    <p:extLst>
      <p:ext uri="{BB962C8B-B14F-4D97-AF65-F5344CB8AC3E}">
        <p14:creationId xmlns:p14="http://schemas.microsoft.com/office/powerpoint/2010/main" val="25279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8F222E-ECE6-21B9-B81D-D4E148EA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BE21BF-3498-22C9-47C4-83A140A08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4B40C41-99D3-B487-DD85-E376F20DE371}"/>
              </a:ext>
            </a:extLst>
          </p:cNvPr>
          <p:cNvSpPr/>
          <p:nvPr/>
        </p:nvSpPr>
        <p:spPr>
          <a:xfrm>
            <a:off x="6462292" y="4005674"/>
            <a:ext cx="3906826" cy="170266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Blip>
                <a:blip r:embed="rId4"/>
              </a:buBlip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377 </a:t>
            </a:r>
            <a:r>
              <a:rPr lang="ru-RU" sz="24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человек включены в план  проведения диспансеризации на 2026 год.</a:t>
            </a:r>
            <a:endParaRPr lang="ru-RU" sz="1600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7368AB-9FEF-16DC-627E-0DC3BDFD7057}"/>
              </a:ext>
            </a:extLst>
          </p:cNvPr>
          <p:cNvSpPr/>
          <p:nvPr/>
        </p:nvSpPr>
        <p:spPr>
          <a:xfrm>
            <a:off x="1171851" y="1412881"/>
            <a:ext cx="5290441" cy="213818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4"/>
              </a:buBlip>
            </a:pPr>
            <a:r>
              <a:rPr lang="ru-RU" sz="24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2025 году диспансеризацию прошли 311 человек, из которых 250 находились под опекой, а 61 </a:t>
            </a:r>
            <a:r>
              <a:rPr lang="en-US" sz="2400" dirty="0">
                <a:solidFill>
                  <a:srgbClr val="1B2E5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Symbol" panose="05050102010706020507" pitchFamily="18" charset="2"/>
              </a:rPr>
              <a:t>—</a:t>
            </a:r>
            <a:r>
              <a:rPr lang="ru-RU" sz="24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являлись сиротами.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13DAD-16B9-9914-C9E7-805A765E6F3C}"/>
              </a:ext>
            </a:extLst>
          </p:cNvPr>
          <p:cNvSpPr txBox="1"/>
          <p:nvPr/>
        </p:nvSpPr>
        <p:spPr>
          <a:xfrm>
            <a:off x="1083076" y="359422"/>
            <a:ext cx="8564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ДЕТИ-СИРОТЫ, ОПЕКАЕМЫЕ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989A57F-59C8-9645-F31E-19EC822F9C84}"/>
              </a:ext>
            </a:extLst>
          </p:cNvPr>
          <p:cNvCxnSpPr>
            <a:cxnSpLocks/>
          </p:cNvCxnSpPr>
          <p:nvPr/>
        </p:nvCxnSpPr>
        <p:spPr>
          <a:xfrm>
            <a:off x="1170557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CF6B96-2906-945D-6D49-292B056671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FEBE16-CC18-264A-9922-E679ECF71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id="{3324CC57-83AC-167D-29AE-3DCFC4EEEC6D}"/>
              </a:ext>
            </a:extLst>
          </p:cNvPr>
          <p:cNvSpPr/>
          <p:nvPr/>
        </p:nvSpPr>
        <p:spPr>
          <a:xfrm rot="5400000">
            <a:off x="1540979" y="4003373"/>
            <a:ext cx="1980433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74DC2CBC-E397-E74B-DE55-2034078F47FA}"/>
              </a:ext>
            </a:extLst>
          </p:cNvPr>
          <p:cNvSpPr/>
          <p:nvPr/>
        </p:nvSpPr>
        <p:spPr>
          <a:xfrm rot="5400000">
            <a:off x="7425489" y="1628336"/>
            <a:ext cx="1980433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Шестиугольник 10">
            <a:extLst>
              <a:ext uri="{FF2B5EF4-FFF2-40B4-BE49-F238E27FC236}">
                <a16:creationId xmlns:a16="http://schemas.microsoft.com/office/drawing/2014/main" id="{94B860DA-092A-8636-4C19-61607600625F}"/>
              </a:ext>
            </a:extLst>
          </p:cNvPr>
          <p:cNvSpPr/>
          <p:nvPr/>
        </p:nvSpPr>
        <p:spPr>
          <a:xfrm rot="5400000">
            <a:off x="4072174" y="4003374"/>
            <a:ext cx="1980433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C3BF32B9-5CB6-28F4-3152-657379FF693C}"/>
              </a:ext>
            </a:extLst>
          </p:cNvPr>
          <p:cNvSpPr/>
          <p:nvPr/>
        </p:nvSpPr>
        <p:spPr>
          <a:xfrm rot="1903381">
            <a:off x="8955286" y="2762288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id="{7D8447C8-ED87-679D-840C-4FD7EA01824D}"/>
              </a:ext>
            </a:extLst>
          </p:cNvPr>
          <p:cNvSpPr/>
          <p:nvPr/>
        </p:nvSpPr>
        <p:spPr>
          <a:xfrm rot="1903381">
            <a:off x="7132404" y="1560515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F61E36C0-EC15-02F9-2C61-A1DBC42EE332}"/>
              </a:ext>
            </a:extLst>
          </p:cNvPr>
          <p:cNvSpPr/>
          <p:nvPr/>
        </p:nvSpPr>
        <p:spPr>
          <a:xfrm rot="1903381">
            <a:off x="5146820" y="5303840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59E00C89-4318-BC30-2AA7-38CB99C6F7C5}"/>
              </a:ext>
            </a:extLst>
          </p:cNvPr>
          <p:cNvSpPr/>
          <p:nvPr/>
        </p:nvSpPr>
        <p:spPr>
          <a:xfrm rot="1903381">
            <a:off x="1732517" y="3780119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Шестиугольник 16">
            <a:extLst>
              <a:ext uri="{FF2B5EF4-FFF2-40B4-BE49-F238E27FC236}">
                <a16:creationId xmlns:a16="http://schemas.microsoft.com/office/drawing/2014/main" id="{B0B98022-B343-1CC1-F768-4355010D986B}"/>
              </a:ext>
            </a:extLst>
          </p:cNvPr>
          <p:cNvSpPr/>
          <p:nvPr/>
        </p:nvSpPr>
        <p:spPr>
          <a:xfrm>
            <a:off x="3255875" y="4386933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EE3B7C-7106-E3BB-A0CC-D9C89085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504" y="1858700"/>
            <a:ext cx="1345273" cy="13452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E352313-87DB-A9A1-8B97-9F67397E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87" y="4110089"/>
            <a:ext cx="1495016" cy="14950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1636F2B-B852-1D51-B581-77B70F0A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34" y="4203263"/>
            <a:ext cx="1351104" cy="1351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5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BCA7D-FE9C-F1C5-7D75-0F751D11D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0CD736-5E68-9B53-D02C-D2EA53153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" y="0"/>
            <a:ext cx="12192000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A1B9B93A-1CD0-7366-3FC0-9DED24F95EE3}"/>
              </a:ext>
            </a:extLst>
          </p:cNvPr>
          <p:cNvSpPr/>
          <p:nvPr/>
        </p:nvSpPr>
        <p:spPr>
          <a:xfrm>
            <a:off x="1233102" y="4597525"/>
            <a:ext cx="1040400" cy="1040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971F862-D31A-25A2-AC35-1B90567CCE2C}"/>
              </a:ext>
            </a:extLst>
          </p:cNvPr>
          <p:cNvSpPr/>
          <p:nvPr/>
        </p:nvSpPr>
        <p:spPr>
          <a:xfrm>
            <a:off x="464003" y="4516045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E0351-6469-D230-61A8-61519F32A6B2}"/>
              </a:ext>
            </a:extLst>
          </p:cNvPr>
          <p:cNvSpPr txBox="1"/>
          <p:nvPr/>
        </p:nvSpPr>
        <p:spPr>
          <a:xfrm>
            <a:off x="1419896" y="4738340"/>
            <a:ext cx="228599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100"/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в 2025 году было признано инвалидами 99 детей.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61F06C5-6168-2572-C16E-3A755F522878}"/>
              </a:ext>
            </a:extLst>
          </p:cNvPr>
          <p:cNvSpPr/>
          <p:nvPr/>
        </p:nvSpPr>
        <p:spPr>
          <a:xfrm>
            <a:off x="369860" y="1234356"/>
            <a:ext cx="2781299" cy="3170332"/>
          </a:xfrm>
          <a:prstGeom prst="roundRect">
            <a:avLst>
              <a:gd name="adj" fmla="val 9652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FECC5-97EE-7273-59FB-4F903578A895}"/>
              </a:ext>
            </a:extLst>
          </p:cNvPr>
          <p:cNvSpPr txBox="1"/>
          <p:nvPr/>
        </p:nvSpPr>
        <p:spPr>
          <a:xfrm>
            <a:off x="320176" y="1227108"/>
            <a:ext cx="27812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8000" indent="-342900">
              <a:buBlip>
                <a:blip r:embed="rId4"/>
              </a:buBlip>
            </a:pP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детей, имеющих инвалидность – </a:t>
            </a:r>
            <a:br>
              <a:rPr lang="en-US" sz="2200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1 118</a:t>
            </a:r>
            <a:r>
              <a:rPr lang="en-US" sz="2200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что составляет 1,8% от прикрепленного населения.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B43954C-55E5-56CA-64AD-25C8AF012F36}"/>
              </a:ext>
            </a:extLst>
          </p:cNvPr>
          <p:cNvSpPr/>
          <p:nvPr/>
        </p:nvSpPr>
        <p:spPr>
          <a:xfrm>
            <a:off x="1514475" y="4759396"/>
            <a:ext cx="2781300" cy="1817603"/>
          </a:xfrm>
          <a:prstGeom prst="roundRect">
            <a:avLst>
              <a:gd name="adj" fmla="val 9652"/>
            </a:avLst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735E7B-32E1-CE60-439C-03117DF0FFDD}"/>
              </a:ext>
            </a:extLst>
          </p:cNvPr>
          <p:cNvSpPr txBox="1"/>
          <p:nvPr/>
        </p:nvSpPr>
        <p:spPr>
          <a:xfrm>
            <a:off x="1083077" y="359422"/>
            <a:ext cx="564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ДЕТИ-ИНВАЛИДЫ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820FF2A-FDB6-0E5C-BA4C-C56A8144882A}"/>
              </a:ext>
            </a:extLst>
          </p:cNvPr>
          <p:cNvCxnSpPr>
            <a:cxnSpLocks/>
          </p:cNvCxnSpPr>
          <p:nvPr/>
        </p:nvCxnSpPr>
        <p:spPr>
          <a:xfrm>
            <a:off x="1167382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5D97446-E8E6-2AF1-A87A-C50CF30C46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86F299-FA20-D567-00DA-6B0A15DEC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214B3F-D3CA-E8EA-1BC9-2465EA5AF685}"/>
              </a:ext>
            </a:extLst>
          </p:cNvPr>
          <p:cNvSpPr/>
          <p:nvPr/>
        </p:nvSpPr>
        <p:spPr>
          <a:xfrm>
            <a:off x="4740044" y="1349275"/>
            <a:ext cx="3438000" cy="153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B6EE3BFC-5BAE-25A0-D568-7506E30415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466585"/>
              </p:ext>
            </p:extLst>
          </p:nvPr>
        </p:nvGraphicFramePr>
        <p:xfrm>
          <a:off x="3518110" y="1557479"/>
          <a:ext cx="8209887" cy="506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4303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D2E29D-DF00-830B-6259-0B7057D56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E007522-B1CA-2310-EF3B-E7C409417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9608687" y="2525695"/>
            <a:ext cx="2173686" cy="1868400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CF4E51-3A3E-18F7-EC2A-A0D2782D8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93CE6E6-E50C-790D-060F-32C22AA8FD3A}"/>
              </a:ext>
            </a:extLst>
          </p:cNvPr>
          <p:cNvSpPr/>
          <p:nvPr/>
        </p:nvSpPr>
        <p:spPr>
          <a:xfrm>
            <a:off x="1190569" y="1807929"/>
            <a:ext cx="5358341" cy="766509"/>
          </a:xfrm>
          <a:prstGeom prst="roundRect">
            <a:avLst>
              <a:gd name="adj" fmla="val 24864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0F7C7-BFD5-82EF-8961-B988382F5A4D}"/>
              </a:ext>
            </a:extLst>
          </p:cNvPr>
          <p:cNvSpPr txBox="1"/>
          <p:nvPr/>
        </p:nvSpPr>
        <p:spPr>
          <a:xfrm>
            <a:off x="1603338" y="2022701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262C826-6DD4-B3B7-2D7C-61C44DB17B77}"/>
              </a:ext>
            </a:extLst>
          </p:cNvPr>
          <p:cNvSpPr/>
          <p:nvPr/>
        </p:nvSpPr>
        <p:spPr>
          <a:xfrm>
            <a:off x="604567" y="156366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7A342D1-C898-813F-5AFC-2D8276742907}"/>
              </a:ext>
            </a:extLst>
          </p:cNvPr>
          <p:cNvSpPr/>
          <p:nvPr/>
        </p:nvSpPr>
        <p:spPr>
          <a:xfrm>
            <a:off x="6824468" y="4457854"/>
            <a:ext cx="4719228" cy="2268392"/>
          </a:xfrm>
          <a:prstGeom prst="roundRect">
            <a:avLst>
              <a:gd name="adj" fmla="val 9858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506E93-BC05-F1D8-A2EC-812CC3FD6BA3}"/>
              </a:ext>
            </a:extLst>
          </p:cNvPr>
          <p:cNvSpPr txBox="1"/>
          <p:nvPr/>
        </p:nvSpPr>
        <p:spPr>
          <a:xfrm>
            <a:off x="6937026" y="4811988"/>
            <a:ext cx="442942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70AF03B-53B4-5292-9A6D-BF6B6AA56468}"/>
              </a:ext>
            </a:extLst>
          </p:cNvPr>
          <p:cNvSpPr/>
          <p:nvPr/>
        </p:nvSpPr>
        <p:spPr>
          <a:xfrm>
            <a:off x="1198484" y="2994206"/>
            <a:ext cx="5358341" cy="1904392"/>
          </a:xfrm>
          <a:prstGeom prst="roundRect">
            <a:avLst>
              <a:gd name="adj" fmla="val 9652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B6009-404F-BF3A-B3DB-18937901D37C}"/>
              </a:ext>
            </a:extLst>
          </p:cNvPr>
          <p:cNvSpPr txBox="1"/>
          <p:nvPr/>
        </p:nvSpPr>
        <p:spPr>
          <a:xfrm>
            <a:off x="1565305" y="3118888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6825054-39F4-8A8D-40A6-64103ADCF372}"/>
              </a:ext>
            </a:extLst>
          </p:cNvPr>
          <p:cNvSpPr/>
          <p:nvPr/>
        </p:nvSpPr>
        <p:spPr>
          <a:xfrm>
            <a:off x="612482" y="273218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F85B8-BFEB-3AFB-AD0E-B0F51A8A0B9A}"/>
              </a:ext>
            </a:extLst>
          </p:cNvPr>
          <p:cNvSpPr txBox="1"/>
          <p:nvPr/>
        </p:nvSpPr>
        <p:spPr>
          <a:xfrm>
            <a:off x="1689033" y="3838666"/>
            <a:ext cx="4394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</a:t>
            </a:r>
            <a:r>
              <a:rPr lang="ru-RU" sz="14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аптеках.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57228D-61BD-3AB6-F428-AC88EB73D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1314523" y="3876984"/>
            <a:ext cx="237788" cy="2482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C0DBD3-2C75-A36D-9393-3C4E249362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5" y="2884192"/>
            <a:ext cx="584874" cy="584874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3E968A8-D378-8A5D-4A37-A6EDD6DF5215}"/>
              </a:ext>
            </a:extLst>
          </p:cNvPr>
          <p:cNvSpPr/>
          <p:nvPr/>
        </p:nvSpPr>
        <p:spPr>
          <a:xfrm>
            <a:off x="2147831" y="4406262"/>
            <a:ext cx="3459646" cy="360000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БЕСПЛАТНО ИЛИ С ДОПЛАТОЙ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483413-3B7B-5698-B457-B46D6628BD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3" y="1669356"/>
            <a:ext cx="682907" cy="682907"/>
          </a:xfrm>
          <a:prstGeom prst="rect">
            <a:avLst/>
          </a:prstGeom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34941E5-A91F-2E10-D4F4-0E3CA6B0225B}"/>
              </a:ext>
            </a:extLst>
          </p:cNvPr>
          <p:cNvSpPr/>
          <p:nvPr/>
        </p:nvSpPr>
        <p:spPr>
          <a:xfrm>
            <a:off x="1190569" y="5270627"/>
            <a:ext cx="5366258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991152-6848-53EB-5E0A-531A8B874442}"/>
              </a:ext>
            </a:extLst>
          </p:cNvPr>
          <p:cNvSpPr txBox="1"/>
          <p:nvPr/>
        </p:nvSpPr>
        <p:spPr>
          <a:xfrm>
            <a:off x="1565305" y="5395310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E9B598E-617D-36A0-9D1F-D13F5487D6B0}"/>
              </a:ext>
            </a:extLst>
          </p:cNvPr>
          <p:cNvSpPr/>
          <p:nvPr/>
        </p:nvSpPr>
        <p:spPr>
          <a:xfrm>
            <a:off x="612482" y="5008607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4FAEF-80BB-4736-6E68-BF2A9E9544CC}"/>
              </a:ext>
            </a:extLst>
          </p:cNvPr>
          <p:cNvSpPr txBox="1"/>
          <p:nvPr/>
        </p:nvSpPr>
        <p:spPr>
          <a:xfrm>
            <a:off x="1689034" y="6084504"/>
            <a:ext cx="471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препаратами.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4C28925-E1FE-B08A-06A7-05AE538C8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1346328" y="6114869"/>
            <a:ext cx="237788" cy="24824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8FC8CDE-A75E-A854-5243-50D6FF86189D}"/>
              </a:ext>
            </a:extLst>
          </p:cNvPr>
          <p:cNvSpPr txBox="1"/>
          <p:nvPr/>
        </p:nvSpPr>
        <p:spPr>
          <a:xfrm>
            <a:off x="7393961" y="5520496"/>
            <a:ext cx="39724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совместно с </a:t>
            </a:r>
            <a:r>
              <a:rPr lang="ru-RU" sz="1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400" b="1" i="0" u="none" strike="noStrike" dirty="0" err="1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фармацевтическим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en-US" sz="1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необходимом количестве </a:t>
            </a:r>
            <a:r>
              <a:rPr lang="ru-RU" sz="1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r>
              <a:rPr lang="ru-RU" sz="1400" i="0" u="none" strike="noStrike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BC1EFD8-D03E-E14B-1813-3D6A6C07A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6981075" y="5580149"/>
            <a:ext cx="237788" cy="24824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8C9AAE-29F9-A261-BE45-E88706ED3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9906" y="5152383"/>
            <a:ext cx="553464" cy="597121"/>
          </a:xfrm>
          <a:prstGeom prst="rect">
            <a:avLst/>
          </a:prstGeom>
        </p:spPr>
      </p:pic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43E9D626-A379-F21B-2B05-6D61D8B38EAB}"/>
              </a:ext>
            </a:extLst>
          </p:cNvPr>
          <p:cNvSpPr/>
          <p:nvPr/>
        </p:nvSpPr>
        <p:spPr>
          <a:xfrm rot="1903381">
            <a:off x="9703578" y="217670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2B40084C-EB78-7DF7-6C4A-67B09A09B7DA}"/>
              </a:ext>
            </a:extLst>
          </p:cNvPr>
          <p:cNvSpPr/>
          <p:nvPr/>
        </p:nvSpPr>
        <p:spPr>
          <a:xfrm>
            <a:off x="8580584" y="3401719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446A9-4FF8-4744-B42B-7B3ECDEF44F6}"/>
              </a:ext>
            </a:extLst>
          </p:cNvPr>
          <p:cNvSpPr txBox="1"/>
          <p:nvPr/>
        </p:nvSpPr>
        <p:spPr>
          <a:xfrm>
            <a:off x="1083074" y="359422"/>
            <a:ext cx="7680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 </a:t>
            </a: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91ED22B-D2FC-2301-EAE5-FBC9667017A0}"/>
              </a:ext>
            </a:extLst>
          </p:cNvPr>
          <p:cNvCxnSpPr>
            <a:cxnSpLocks/>
          </p:cNvCxnSpPr>
          <p:nvPr/>
        </p:nvCxnSpPr>
        <p:spPr>
          <a:xfrm>
            <a:off x="1189607" y="1454813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C097642-10EB-E044-6398-11385F0CA7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3D8DE-10A7-C2BE-B4CF-1ADC9A5C89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42F459-D218-7B8A-D105-5A55A4D4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3" r="6373"/>
          <a:stretch/>
        </p:blipFill>
        <p:spPr bwMode="auto">
          <a:xfrm>
            <a:off x="5768283" y="1648145"/>
            <a:ext cx="3459646" cy="2973752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BC280D-2589-E780-7BDD-EB27A412A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79705CA-1274-FACE-2821-127467114457}"/>
              </a:ext>
            </a:extLst>
          </p:cNvPr>
          <p:cNvSpPr/>
          <p:nvPr/>
        </p:nvSpPr>
        <p:spPr>
          <a:xfrm>
            <a:off x="8583819" y="2010575"/>
            <a:ext cx="2877336" cy="2457746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A2FE8B6-F303-DA11-AE9C-2CDB4382E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0303C4C3-DBCC-D5AC-8B98-74D1DCDB0487}"/>
              </a:ext>
            </a:extLst>
          </p:cNvPr>
          <p:cNvSpPr/>
          <p:nvPr/>
        </p:nvSpPr>
        <p:spPr>
          <a:xfrm>
            <a:off x="8510202" y="4693617"/>
            <a:ext cx="1040400" cy="1040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6DFB11C-0DC6-7D14-AFA6-30134777EA67}"/>
              </a:ext>
            </a:extLst>
          </p:cNvPr>
          <p:cNvSpPr/>
          <p:nvPr/>
        </p:nvSpPr>
        <p:spPr>
          <a:xfrm>
            <a:off x="8509667" y="4691900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D4B93-4D35-5FDC-5A8B-A6005F6CD1A9}"/>
              </a:ext>
            </a:extLst>
          </p:cNvPr>
          <p:cNvSpPr txBox="1"/>
          <p:nvPr/>
        </p:nvSpPr>
        <p:spPr>
          <a:xfrm>
            <a:off x="8696664" y="4708829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9EF555-A183-2F6F-13AF-87C903A7944E}"/>
              </a:ext>
            </a:extLst>
          </p:cNvPr>
          <p:cNvSpPr/>
          <p:nvPr/>
        </p:nvSpPr>
        <p:spPr>
          <a:xfrm>
            <a:off x="9131785" y="4674840"/>
            <a:ext cx="25505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ВСЕ ПЛАНЫ ПО ВАКЦИНАЦИИ </a:t>
            </a:r>
            <a:r>
              <a:rPr lang="ru-RU" sz="16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 2025 ГОД </a:t>
            </a:r>
            <a:r>
              <a:rPr lang="ru-RU" sz="16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ВЫПОЛНЕНЫ </a:t>
            </a:r>
            <a:r>
              <a:rPr lang="ru-RU" sz="16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ПОЛНОМ ОБЪЕМЕ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B5B888E-F4F4-8061-FBD2-7407E8329C66}"/>
              </a:ext>
            </a:extLst>
          </p:cNvPr>
          <p:cNvSpPr/>
          <p:nvPr/>
        </p:nvSpPr>
        <p:spPr>
          <a:xfrm>
            <a:off x="1198485" y="1303620"/>
            <a:ext cx="10511161" cy="5228690"/>
          </a:xfrm>
          <a:prstGeom prst="roundRect">
            <a:avLst>
              <a:gd name="adj" fmla="val 9652"/>
            </a:avLst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E54AB-98F9-4BBB-BC39-D712B35F5A93}"/>
              </a:ext>
            </a:extLst>
          </p:cNvPr>
          <p:cNvSpPr txBox="1"/>
          <p:nvPr/>
        </p:nvSpPr>
        <p:spPr>
          <a:xfrm>
            <a:off x="1190242" y="1407710"/>
            <a:ext cx="8496683" cy="502050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против гепатита В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гепатита А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полиомиелита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кори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краснухи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дифтерии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паротита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столбняка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коклюша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менингита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</a:t>
            </a:r>
            <a:b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ротавирусной инфекции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</a:t>
            </a:r>
            <a:b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пневмококковой инфекции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</a:t>
            </a:r>
            <a:b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ветряной оспы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</a:t>
            </a:r>
            <a:b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клещевого энцефалита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 </a:t>
            </a:r>
            <a:b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гемофильной инфекции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Вакцинация против</a:t>
            </a:r>
            <a:b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вируса папилломы</a:t>
            </a:r>
            <a:b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человека</a:t>
            </a:r>
            <a:r>
              <a:rPr lang="en-US" sz="18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1EF3EA-A9DB-CB19-39CA-3E8AC2BC1DAE}"/>
              </a:ext>
            </a:extLst>
          </p:cNvPr>
          <p:cNvSpPr txBox="1"/>
          <p:nvPr/>
        </p:nvSpPr>
        <p:spPr>
          <a:xfrm>
            <a:off x="1083076" y="359422"/>
            <a:ext cx="836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ПРИВИВОЧНАЯ РАБОТА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87893729-6B58-38B6-535D-19C4FB0E6C82}"/>
              </a:ext>
            </a:extLst>
          </p:cNvPr>
          <p:cNvCxnSpPr>
            <a:cxnSpLocks/>
          </p:cNvCxnSpPr>
          <p:nvPr/>
        </p:nvCxnSpPr>
        <p:spPr>
          <a:xfrm>
            <a:off x="1190242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C8632B0-D239-602E-C0BA-222FA0C9F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EFF820-1EDE-F9FE-D689-2F9263F7E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AFB0E3-0890-BD6B-DE3E-2253697EAE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843" y="2252533"/>
            <a:ext cx="1988722" cy="1988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28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4D686-C4E5-5EE5-3245-EA0CCBF20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6E0FFC-F003-E1A5-E92F-9AD4DFFA1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41B90-AF34-6A35-5AF4-0A557C2861DE}"/>
              </a:ext>
            </a:extLst>
          </p:cNvPr>
          <p:cNvSpPr txBox="1"/>
          <p:nvPr/>
        </p:nvSpPr>
        <p:spPr>
          <a:xfrm>
            <a:off x="1083442" y="1069330"/>
            <a:ext cx="7919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</a:t>
            </a:r>
            <a:br>
              <a:rPr lang="en-US" sz="2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цифровизацией</a:t>
            </a:r>
            <a:r>
              <a:rPr lang="en-US" sz="2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системы здравоохранения, что помогает пациентам избавиться от необязательных визитов в поликлинику</a:t>
            </a:r>
            <a:endParaRPr lang="ru-RU" sz="2000" b="1" dirty="0">
              <a:solidFill>
                <a:srgbClr val="7E903C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860ECEE-EF9B-F306-071A-0A662F35AAA1}"/>
              </a:ext>
            </a:extLst>
          </p:cNvPr>
          <p:cNvGrpSpPr/>
          <p:nvPr/>
        </p:nvGrpSpPr>
        <p:grpSpPr>
          <a:xfrm>
            <a:off x="4042045" y="2135282"/>
            <a:ext cx="3940251" cy="584775"/>
            <a:chOff x="818870" y="5561583"/>
            <a:chExt cx="3940251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FE983E-A467-48C2-9C83-3B82BF5D47B4}"/>
                </a:ext>
              </a:extLst>
            </p:cNvPr>
            <p:cNvSpPr txBox="1"/>
            <p:nvPr/>
          </p:nvSpPr>
          <p:spPr>
            <a:xfrm>
              <a:off x="1173924" y="5561583"/>
              <a:ext cx="3585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110 млн раз </a:t>
              </a:r>
              <a:r>
                <a:rPr lang="ru-RU" sz="160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r>
                <a:rPr lang="en-US" sz="160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.</a:t>
              </a:r>
              <a:endParaRPr lang="ru-RU" sz="16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61E9B06-CBE5-D73B-FA69-C50AE8FC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824097" y="5644285"/>
              <a:ext cx="237788" cy="248241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C11AD4-B3AB-7C5C-1BFE-6D459B5130C1}"/>
              </a:ext>
            </a:extLst>
          </p:cNvPr>
          <p:cNvGrpSpPr/>
          <p:nvPr/>
        </p:nvGrpSpPr>
        <p:grpSpPr>
          <a:xfrm>
            <a:off x="4049875" y="2786423"/>
            <a:ext cx="4019184" cy="1077218"/>
            <a:chOff x="4828797" y="5729033"/>
            <a:chExt cx="4019184" cy="10772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547893-6737-C639-B8FD-C0850F22DC15}"/>
                </a:ext>
              </a:extLst>
            </p:cNvPr>
            <p:cNvSpPr txBox="1"/>
            <p:nvPr/>
          </p:nvSpPr>
          <p:spPr>
            <a:xfrm>
              <a:off x="5184115" y="5729033"/>
              <a:ext cx="36638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60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</a:t>
              </a:r>
              <a:r>
                <a:rPr lang="en-US" sz="160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r>
                <a:rPr lang="en-US" sz="1600" dirty="0">
                  <a:solidFill>
                    <a:srgbClr val="1B2E5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.</a:t>
              </a:r>
              <a:endParaRPr lang="ru-RU" sz="16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050CBD9-2A97-1370-0574-0D2C580D0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4834024" y="5845405"/>
              <a:ext cx="237788" cy="24824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07043EB-BC94-0BCF-314E-E052C4122EBD}"/>
              </a:ext>
            </a:extLst>
          </p:cNvPr>
          <p:cNvGrpSpPr/>
          <p:nvPr/>
        </p:nvGrpSpPr>
        <p:grpSpPr>
          <a:xfrm>
            <a:off x="4042871" y="3930370"/>
            <a:ext cx="3524267" cy="584775"/>
            <a:chOff x="8721723" y="5756276"/>
            <a:chExt cx="3788923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16E1E5-DCF3-37EE-F153-27FB2443F36C}"/>
                </a:ext>
              </a:extLst>
            </p:cNvPr>
            <p:cNvSpPr txBox="1"/>
            <p:nvPr/>
          </p:nvSpPr>
          <p:spPr>
            <a:xfrm>
              <a:off x="9075738" y="5756276"/>
              <a:ext cx="3434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60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r>
                <a:rPr lang="en-US" sz="160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.</a:t>
              </a:r>
              <a:endParaRPr lang="ru-RU" sz="16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B26D6F4-CBF4-9979-7D41-65B89B571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8726950" y="5831999"/>
              <a:ext cx="237788" cy="248241"/>
            </a:xfrm>
            <a:prstGeom prst="rect">
              <a:avLst/>
            </a:prstGeom>
          </p:spPr>
        </p:pic>
      </p:grp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846293B-B245-6B84-DC40-5555FD49F2DE}"/>
              </a:ext>
            </a:extLst>
          </p:cNvPr>
          <p:cNvSpPr/>
          <p:nvPr/>
        </p:nvSpPr>
        <p:spPr>
          <a:xfrm>
            <a:off x="1199804" y="4882834"/>
            <a:ext cx="8158161" cy="1779443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A4146C9-5906-5CC1-9660-45FBE9192EFC}"/>
              </a:ext>
            </a:extLst>
          </p:cNvPr>
          <p:cNvSpPr/>
          <p:nvPr/>
        </p:nvSpPr>
        <p:spPr>
          <a:xfrm>
            <a:off x="1161204" y="4480884"/>
            <a:ext cx="4030184" cy="360000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C480FAC-0B05-EF7E-A9C5-EF20380157D2}"/>
              </a:ext>
            </a:extLst>
          </p:cNvPr>
          <p:cNvGrpSpPr/>
          <p:nvPr/>
        </p:nvGrpSpPr>
        <p:grpSpPr>
          <a:xfrm>
            <a:off x="1397634" y="5054642"/>
            <a:ext cx="2109273" cy="1068138"/>
            <a:chOff x="3929939" y="2403576"/>
            <a:chExt cx="2109273" cy="1068138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57E9C02D-ACA7-6B4B-F116-300483B234CE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F7C0D0-60BE-C30C-86DA-2C31C938D25B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770D67-606D-1161-2AC6-FEEEF538D386}"/>
                </a:ext>
              </a:extLst>
            </p:cNvPr>
            <p:cNvSpPr txBox="1"/>
            <p:nvPr/>
          </p:nvSpPr>
          <p:spPr>
            <a:xfrm>
              <a:off x="3939583" y="24636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5C4445-9EB0-0CB2-D600-B821FD5878FF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52A945D-4144-E066-2DAE-1A8C730D0DA9}"/>
                </a:ext>
              </a:extLst>
            </p:cNvPr>
            <p:cNvSpPr txBox="1"/>
            <p:nvPr/>
          </p:nvSpPr>
          <p:spPr>
            <a:xfrm>
              <a:off x="4169381" y="2948494"/>
              <a:ext cx="16462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4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0FFA582-64F1-F156-D475-0E67A9410486}"/>
              </a:ext>
            </a:extLst>
          </p:cNvPr>
          <p:cNvGrpSpPr/>
          <p:nvPr/>
        </p:nvGrpSpPr>
        <p:grpSpPr>
          <a:xfrm>
            <a:off x="3296766" y="5054642"/>
            <a:ext cx="2125175" cy="898690"/>
            <a:chOff x="5968019" y="2403576"/>
            <a:chExt cx="2125175" cy="898690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1084DF5-81CF-438F-6109-6A3644D83AC8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8EF0AC-9CB9-2A9D-A008-289BC0B26C7A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D2B9D2-82A3-CC08-8B3E-CC63003881E7}"/>
                </a:ext>
              </a:extLst>
            </p:cNvPr>
            <p:cNvSpPr txBox="1"/>
            <p:nvPr/>
          </p:nvSpPr>
          <p:spPr>
            <a:xfrm>
              <a:off x="5977036" y="24636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815753-F4DC-392D-46E4-5B7915B144CE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A25CC-1BEA-3B81-DC7D-D6F2A665DAE1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2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AD666E6-045E-14A1-06C7-DAC344BEB317}"/>
              </a:ext>
            </a:extLst>
          </p:cNvPr>
          <p:cNvGrpSpPr/>
          <p:nvPr/>
        </p:nvGrpSpPr>
        <p:grpSpPr>
          <a:xfrm>
            <a:off x="5198648" y="5054642"/>
            <a:ext cx="2125175" cy="1068138"/>
            <a:chOff x="7948384" y="2445639"/>
            <a:chExt cx="2125175" cy="1068138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04FAF37B-E18E-0F97-10FF-FF8DF78203BE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214CC7-4496-71BC-C5C0-3412176F2963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37209F-A277-8B3F-8784-9F5969CFDD70}"/>
                </a:ext>
              </a:extLst>
            </p:cNvPr>
            <p:cNvSpPr txBox="1"/>
            <p:nvPr/>
          </p:nvSpPr>
          <p:spPr>
            <a:xfrm>
              <a:off x="7966901" y="25056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7CDCE5-FF95-84FA-29E0-82C56A820700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640033A-B1F6-4603-A40A-C1DB5D07B468}"/>
                </a:ext>
              </a:extLst>
            </p:cNvPr>
            <p:cNvSpPr txBox="1"/>
            <p:nvPr/>
          </p:nvSpPr>
          <p:spPr>
            <a:xfrm>
              <a:off x="8203733" y="2990557"/>
              <a:ext cx="1215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58E6052-47AF-67A1-8826-9A927776F729}"/>
              </a:ext>
            </a:extLst>
          </p:cNvPr>
          <p:cNvGrpSpPr/>
          <p:nvPr/>
        </p:nvGrpSpPr>
        <p:grpSpPr>
          <a:xfrm>
            <a:off x="7054605" y="5054642"/>
            <a:ext cx="2303360" cy="1068138"/>
            <a:chOff x="9907502" y="3382147"/>
            <a:chExt cx="2303360" cy="1068138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18C9A989-6524-0904-5C5F-9D4D8ECE19F8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3B9794-4A63-FE10-1E1A-A420DC8DB6EB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EBD0E7-EF61-3846-9C19-6F37B3E14EB9}"/>
                </a:ext>
              </a:extLst>
            </p:cNvPr>
            <p:cNvSpPr txBox="1"/>
            <p:nvPr/>
          </p:nvSpPr>
          <p:spPr>
            <a:xfrm>
              <a:off x="9907502" y="34421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267A89B-CDDD-3155-3378-B3A8241073A5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E518A8-57A7-4221-E1CB-86D641C30121}"/>
                </a:ext>
              </a:extLst>
            </p:cNvPr>
            <p:cNvSpPr txBox="1"/>
            <p:nvPr/>
          </p:nvSpPr>
          <p:spPr>
            <a:xfrm>
              <a:off x="10250314" y="3927065"/>
              <a:ext cx="19605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B17C4F3-B40C-387C-948E-FE239E1F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3750"/>
          <a:stretch/>
        </p:blipFill>
        <p:spPr bwMode="auto">
          <a:xfrm>
            <a:off x="8058623" y="1495483"/>
            <a:ext cx="3456106" cy="2979400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A52026F7-96DD-CBFC-C8E7-037E565AF57A}"/>
              </a:ext>
            </a:extLst>
          </p:cNvPr>
          <p:cNvSpPr/>
          <p:nvPr/>
        </p:nvSpPr>
        <p:spPr>
          <a:xfrm rot="2086543">
            <a:off x="7788639" y="3030064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id="{C33CCAE3-6850-2571-F4EE-F3EC9513B61E}"/>
              </a:ext>
            </a:extLst>
          </p:cNvPr>
          <p:cNvSpPr/>
          <p:nvPr/>
        </p:nvSpPr>
        <p:spPr>
          <a:xfrm>
            <a:off x="10176009" y="3987222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83C2835-FA89-FABD-F6D5-91546665C404}"/>
              </a:ext>
            </a:extLst>
          </p:cNvPr>
          <p:cNvGrpSpPr/>
          <p:nvPr/>
        </p:nvGrpSpPr>
        <p:grpSpPr>
          <a:xfrm>
            <a:off x="1199804" y="2576769"/>
            <a:ext cx="2840654" cy="1727106"/>
            <a:chOff x="663334" y="2268338"/>
            <a:chExt cx="2840654" cy="1727106"/>
          </a:xfrm>
        </p:grpSpPr>
        <p:sp>
          <p:nvSpPr>
            <p:cNvPr id="7" name="Шестиугольник 6">
              <a:extLst>
                <a:ext uri="{FF2B5EF4-FFF2-40B4-BE49-F238E27FC236}">
                  <a16:creationId xmlns:a16="http://schemas.microsoft.com/office/drawing/2014/main" id="{645CBA79-3D9B-C15A-E1F5-29C33243C1B4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3BD7BF-9A86-EE25-B3F6-B1A7FBB65C04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FB09A-93F0-07BF-BD81-5F3537DBE741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150030-87A3-B1A1-E370-5AFC75168331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1B86D1-7D28-E978-D8BD-FA6E14D39351}"/>
                </a:ext>
              </a:extLst>
            </p:cNvPr>
            <p:cNvSpPr txBox="1"/>
            <p:nvPr/>
          </p:nvSpPr>
          <p:spPr>
            <a:xfrm>
              <a:off x="1014508" y="3416881"/>
              <a:ext cx="2396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0" i="0" u="none" strike="noStrike" dirty="0">
                  <a:solidFill>
                    <a:srgbClr val="1B2E5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4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B247231-ADD6-55F3-612B-2F5FD0EABBC3}"/>
              </a:ext>
            </a:extLst>
          </p:cNvPr>
          <p:cNvSpPr txBox="1"/>
          <p:nvPr/>
        </p:nvSpPr>
        <p:spPr>
          <a:xfrm>
            <a:off x="1083077" y="359422"/>
            <a:ext cx="564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3CEA472-D2D0-654C-1883-99D2864A6A00}"/>
              </a:ext>
            </a:extLst>
          </p:cNvPr>
          <p:cNvCxnSpPr>
            <a:cxnSpLocks/>
          </p:cNvCxnSpPr>
          <p:nvPr/>
        </p:nvCxnSpPr>
        <p:spPr>
          <a:xfrm>
            <a:off x="1167382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1C7303C-95EB-3FAB-A6B1-E8C39D94FA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D113F9-2B3D-0002-70C9-A509C1297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68FD3-C985-2F75-2955-4262B706E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9EA2F9-20C7-45F7-9EE9-38EC84BD0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1E5BB150-93EB-DEDD-FBAA-DA103B30F039}"/>
              </a:ext>
            </a:extLst>
          </p:cNvPr>
          <p:cNvSpPr/>
          <p:nvPr/>
        </p:nvSpPr>
        <p:spPr>
          <a:xfrm rot="5400000">
            <a:off x="3632235" y="1562862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Шестиугольник 28">
            <a:extLst>
              <a:ext uri="{FF2B5EF4-FFF2-40B4-BE49-F238E27FC236}">
                <a16:creationId xmlns:a16="http://schemas.microsoft.com/office/drawing/2014/main" id="{E7A0C357-D25B-6507-BBF8-99CF62413B2B}"/>
              </a:ext>
            </a:extLst>
          </p:cNvPr>
          <p:cNvSpPr/>
          <p:nvPr/>
        </p:nvSpPr>
        <p:spPr>
          <a:xfrm rot="5400000">
            <a:off x="5972247" y="1562862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Шестиугольник 29">
            <a:extLst>
              <a:ext uri="{FF2B5EF4-FFF2-40B4-BE49-F238E27FC236}">
                <a16:creationId xmlns:a16="http://schemas.microsoft.com/office/drawing/2014/main" id="{02A45EE1-84E9-C9CE-3E35-4E18A36FB43E}"/>
              </a:ext>
            </a:extLst>
          </p:cNvPr>
          <p:cNvSpPr/>
          <p:nvPr/>
        </p:nvSpPr>
        <p:spPr>
          <a:xfrm rot="5400000">
            <a:off x="8290272" y="1562862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id="{DA3207BB-D837-E90A-D500-729C4BCFDD15}"/>
              </a:ext>
            </a:extLst>
          </p:cNvPr>
          <p:cNvSpPr/>
          <p:nvPr/>
        </p:nvSpPr>
        <p:spPr>
          <a:xfrm rot="5400000">
            <a:off x="1275150" y="1562862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Шестиугольник 30">
            <a:extLst>
              <a:ext uri="{FF2B5EF4-FFF2-40B4-BE49-F238E27FC236}">
                <a16:creationId xmlns:a16="http://schemas.microsoft.com/office/drawing/2014/main" id="{799EAFFA-D7A1-CFB8-E72B-A1712FF3FE95}"/>
              </a:ext>
            </a:extLst>
          </p:cNvPr>
          <p:cNvSpPr/>
          <p:nvPr/>
        </p:nvSpPr>
        <p:spPr>
          <a:xfrm rot="5400000">
            <a:off x="795960" y="4408689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FE520296-8A44-33AF-D2C8-8570A105C8F3}"/>
              </a:ext>
            </a:extLst>
          </p:cNvPr>
          <p:cNvSpPr/>
          <p:nvPr/>
        </p:nvSpPr>
        <p:spPr>
          <a:xfrm rot="5400000">
            <a:off x="3062185" y="4408689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CE81A3CB-E920-7349-2EF4-DBD9D9949BB8}"/>
              </a:ext>
            </a:extLst>
          </p:cNvPr>
          <p:cNvSpPr/>
          <p:nvPr/>
        </p:nvSpPr>
        <p:spPr>
          <a:xfrm rot="5400000">
            <a:off x="5339505" y="4428818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id="{FB8E1508-F5FA-C2CB-54E3-3B6A0B244369}"/>
              </a:ext>
            </a:extLst>
          </p:cNvPr>
          <p:cNvSpPr/>
          <p:nvPr/>
        </p:nvSpPr>
        <p:spPr>
          <a:xfrm rot="5400000">
            <a:off x="7541661" y="4408689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752FCD-F9F7-7530-9A46-59B09723EA44}"/>
              </a:ext>
            </a:extLst>
          </p:cNvPr>
          <p:cNvSpPr txBox="1"/>
          <p:nvPr/>
        </p:nvSpPr>
        <p:spPr>
          <a:xfrm>
            <a:off x="1083077" y="359422"/>
            <a:ext cx="564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ОБОРУДОВАНИЕ </a:t>
            </a: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F5E372B2-37DB-9AD0-E323-83166A9F04DA}"/>
              </a:ext>
            </a:extLst>
          </p:cNvPr>
          <p:cNvCxnSpPr>
            <a:cxnSpLocks/>
          </p:cNvCxnSpPr>
          <p:nvPr/>
        </p:nvCxnSpPr>
        <p:spPr>
          <a:xfrm>
            <a:off x="1167382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AB7B605-FDA6-C4CE-024F-62C365BBCC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2A9585-0205-0B5D-80FC-2BAF1E658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2541113-FF5E-A005-AA7F-C840E8763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1414" y="1622310"/>
            <a:ext cx="1557839" cy="155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0E393-1897-2171-6357-7E43E54B3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1735" y="1622310"/>
            <a:ext cx="1557839" cy="155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D56B5F-4A68-3AF9-9CC7-BBFD8B13E9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05" y="4459259"/>
            <a:ext cx="1557839" cy="155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AF1295-0B03-B11E-09B3-C0DBD2608F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5837" y="4411221"/>
            <a:ext cx="1557840" cy="1557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5FA66E-7A63-9808-538D-A1244346F4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9952" y="4433268"/>
            <a:ext cx="1557839" cy="155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101D9C-7B79-8732-BA4D-FCFE466FB8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50967" y="4443965"/>
            <a:ext cx="1557840" cy="1557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417D3F3-63B0-FBC0-F8E8-4DB715D2A5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6301" y="1619307"/>
            <a:ext cx="1613895" cy="1613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C4426A-7DDC-1FC5-A004-AE0516DA7A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5983" y="1619308"/>
            <a:ext cx="1560090" cy="1560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F8960CB-E87C-0DB1-90EE-463E7A9AB9A7}"/>
              </a:ext>
            </a:extLst>
          </p:cNvPr>
          <p:cNvSpPr/>
          <p:nvPr/>
        </p:nvSpPr>
        <p:spPr>
          <a:xfrm>
            <a:off x="1751296" y="3380574"/>
            <a:ext cx="94849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16 ЕД.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D75FE4F-A112-61A7-00A6-4D13B418DB9F}"/>
              </a:ext>
            </a:extLst>
          </p:cNvPr>
          <p:cNvSpPr/>
          <p:nvPr/>
        </p:nvSpPr>
        <p:spPr>
          <a:xfrm>
            <a:off x="4098521" y="3380572"/>
            <a:ext cx="82945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7 ЕД.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12108B4-7F99-1F0A-B387-2A16BAA967D4}"/>
              </a:ext>
            </a:extLst>
          </p:cNvPr>
          <p:cNvSpPr/>
          <p:nvPr/>
        </p:nvSpPr>
        <p:spPr>
          <a:xfrm>
            <a:off x="6391360" y="3380572"/>
            <a:ext cx="94849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19 ЕД.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A781AF5-D543-1E7A-1F8B-3014EDAA886A}"/>
              </a:ext>
            </a:extLst>
          </p:cNvPr>
          <p:cNvSpPr/>
          <p:nvPr/>
        </p:nvSpPr>
        <p:spPr>
          <a:xfrm>
            <a:off x="8765219" y="3380572"/>
            <a:ext cx="82945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5 ЕД.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9751F7F-9C9E-AC45-44A4-1EF6C53614C7}"/>
              </a:ext>
            </a:extLst>
          </p:cNvPr>
          <p:cNvSpPr/>
          <p:nvPr/>
        </p:nvSpPr>
        <p:spPr>
          <a:xfrm>
            <a:off x="3537840" y="6242867"/>
            <a:ext cx="82945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7 ЕД.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0D76349-3543-BEC2-EC48-DCD3FBA29E04}"/>
              </a:ext>
            </a:extLst>
          </p:cNvPr>
          <p:cNvSpPr/>
          <p:nvPr/>
        </p:nvSpPr>
        <p:spPr>
          <a:xfrm>
            <a:off x="1226408" y="6231078"/>
            <a:ext cx="94849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15 ЕД.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9600627-36E3-0533-5E1C-BA84FC99DBA4}"/>
              </a:ext>
            </a:extLst>
          </p:cNvPr>
          <p:cNvSpPr/>
          <p:nvPr/>
        </p:nvSpPr>
        <p:spPr>
          <a:xfrm>
            <a:off x="5807849" y="6221416"/>
            <a:ext cx="82945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 ЕД.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3A007E3-6D1E-DF10-22CB-DCB42E9BCCF4}"/>
              </a:ext>
            </a:extLst>
          </p:cNvPr>
          <p:cNvSpPr/>
          <p:nvPr/>
        </p:nvSpPr>
        <p:spPr>
          <a:xfrm>
            <a:off x="8083304" y="6231078"/>
            <a:ext cx="82945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 ЕД.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42578C-FC3F-13CD-26FB-D11E7DA8CC23}"/>
              </a:ext>
            </a:extLst>
          </p:cNvPr>
          <p:cNvSpPr txBox="1"/>
          <p:nvPr/>
        </p:nvSpPr>
        <p:spPr>
          <a:xfrm>
            <a:off x="1358585" y="1100552"/>
            <a:ext cx="1613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 ЭКГ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BB9EE-9B24-A928-04BE-6C52319716EE}"/>
              </a:ext>
            </a:extLst>
          </p:cNvPr>
          <p:cNvSpPr txBox="1"/>
          <p:nvPr/>
        </p:nvSpPr>
        <p:spPr>
          <a:xfrm>
            <a:off x="3715670" y="1100552"/>
            <a:ext cx="1613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АД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50AFAD-A071-2B4E-9A7D-5EA6EC012864}"/>
              </a:ext>
            </a:extLst>
          </p:cNvPr>
          <p:cNvSpPr txBox="1"/>
          <p:nvPr/>
        </p:nvSpPr>
        <p:spPr>
          <a:xfrm>
            <a:off x="6054018" y="1100552"/>
            <a:ext cx="1613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A790A-4FA9-C048-8D4A-63F302A0735A}"/>
              </a:ext>
            </a:extLst>
          </p:cNvPr>
          <p:cNvSpPr txBox="1"/>
          <p:nvPr/>
        </p:nvSpPr>
        <p:spPr>
          <a:xfrm>
            <a:off x="8337486" y="1100552"/>
            <a:ext cx="1613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ЭЭГ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C1BAC5-E432-7944-C37C-67294F949F70}"/>
              </a:ext>
            </a:extLst>
          </p:cNvPr>
          <p:cNvSpPr txBox="1"/>
          <p:nvPr/>
        </p:nvSpPr>
        <p:spPr>
          <a:xfrm>
            <a:off x="2697013" y="3949556"/>
            <a:ext cx="2501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СПИРОГРАФ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DB182D-63EC-89E6-3045-15DC3AAA8151}"/>
              </a:ext>
            </a:extLst>
          </p:cNvPr>
          <p:cNvSpPr txBox="1"/>
          <p:nvPr/>
        </p:nvSpPr>
        <p:spPr>
          <a:xfrm>
            <a:off x="854655" y="3949556"/>
            <a:ext cx="155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5F4914-1F14-AF82-6E1D-DC1E7F22F1BD}"/>
              </a:ext>
            </a:extLst>
          </p:cNvPr>
          <p:cNvSpPr txBox="1"/>
          <p:nvPr/>
        </p:nvSpPr>
        <p:spPr>
          <a:xfrm>
            <a:off x="7642477" y="3949556"/>
            <a:ext cx="1557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5EF6A9-3984-C46C-AB40-8EE3E205AFB9}"/>
              </a:ext>
            </a:extLst>
          </p:cNvPr>
          <p:cNvSpPr txBox="1"/>
          <p:nvPr/>
        </p:nvSpPr>
        <p:spPr>
          <a:xfrm>
            <a:off x="5384946" y="3969392"/>
            <a:ext cx="1613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 </a:t>
            </a:r>
          </a:p>
        </p:txBody>
      </p:sp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7D01A172-8255-1D03-3253-1D85819FBAEE}"/>
              </a:ext>
            </a:extLst>
          </p:cNvPr>
          <p:cNvSpPr/>
          <p:nvPr/>
        </p:nvSpPr>
        <p:spPr>
          <a:xfrm rot="5400000">
            <a:off x="9771263" y="4408681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B8E3BD-11BE-3A94-926A-87D9168EEE4A}"/>
              </a:ext>
            </a:extLst>
          </p:cNvPr>
          <p:cNvSpPr txBox="1"/>
          <p:nvPr/>
        </p:nvSpPr>
        <p:spPr>
          <a:xfrm>
            <a:off x="9732968" y="3910268"/>
            <a:ext cx="183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МИОГРАФ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56E65-FACC-ACE9-80E5-37AE341115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4000"/>
                    </a14:imgEffect>
                    <a14:imgEffect>
                      <a14:colorTemperature colorTemp="7891"/>
                    </a14:imgEffect>
                    <a14:imgEffect>
                      <a14:saturation sat="72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3" t="6878" r="7179" b="12263"/>
          <a:stretch>
            <a:fillRect/>
          </a:stretch>
        </p:blipFill>
        <p:spPr>
          <a:xfrm>
            <a:off x="10025790" y="4651960"/>
            <a:ext cx="1298839" cy="1220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DF33338-3239-9675-A28E-9B4FD14174D5}"/>
              </a:ext>
            </a:extLst>
          </p:cNvPr>
          <p:cNvSpPr/>
          <p:nvPr/>
        </p:nvSpPr>
        <p:spPr>
          <a:xfrm>
            <a:off x="10285040" y="6231078"/>
            <a:ext cx="829454" cy="348691"/>
          </a:xfrm>
          <a:prstGeom prst="round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 ЕД.</a:t>
            </a:r>
          </a:p>
        </p:txBody>
      </p:sp>
    </p:spTree>
    <p:extLst>
      <p:ext uri="{BB962C8B-B14F-4D97-AF65-F5344CB8AC3E}">
        <p14:creationId xmlns:p14="http://schemas.microsoft.com/office/powerpoint/2010/main" val="509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3A7C49-EEB8-FD10-889D-EEC59123CA2D}"/>
              </a:ext>
            </a:extLst>
          </p:cNvPr>
          <p:cNvSpPr txBox="1"/>
          <p:nvPr/>
        </p:nvSpPr>
        <p:spPr>
          <a:xfrm>
            <a:off x="1083442" y="359422"/>
            <a:ext cx="768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СОСТАВ ГБУЗ «ДГП №110 ДЗМ»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3938DA-85A9-CA07-E8D1-4A88A3943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649112" y="510949"/>
            <a:ext cx="336318" cy="351103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2A1395D5-017C-2535-A45E-577F8DB1DC89}"/>
              </a:ext>
            </a:extLst>
          </p:cNvPr>
          <p:cNvSpPr/>
          <p:nvPr/>
        </p:nvSpPr>
        <p:spPr>
          <a:xfrm rot="19943957">
            <a:off x="627050" y="3473863"/>
            <a:ext cx="1028533" cy="927769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id="{014A0335-F5A1-A1AF-7B50-CBC5005E9523}"/>
              </a:ext>
            </a:extLst>
          </p:cNvPr>
          <p:cNvSpPr/>
          <p:nvPr/>
        </p:nvSpPr>
        <p:spPr>
          <a:xfrm rot="19763738">
            <a:off x="10282816" y="5526052"/>
            <a:ext cx="743720" cy="641138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46AAA0-FAC9-42DE-9D6B-B08E45FC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b="8123"/>
          <a:stretch/>
        </p:blipFill>
        <p:spPr bwMode="auto">
          <a:xfrm>
            <a:off x="682151" y="1999500"/>
            <a:ext cx="2961641" cy="255313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ln w="57150">
            <a:solidFill>
              <a:srgbClr val="FDDD5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8B16C3-EB8C-30A5-AC39-7EB3C0A9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r="6538"/>
          <a:stretch/>
        </p:blipFill>
        <p:spPr bwMode="auto">
          <a:xfrm flipH="1">
            <a:off x="5810491" y="1999501"/>
            <a:ext cx="2961641" cy="255313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ln w="57150">
            <a:solidFill>
              <a:srgbClr val="FDDD5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878957-9E3B-073B-CF2B-23D77FD1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5992"/>
          <a:stretch/>
        </p:blipFill>
        <p:spPr bwMode="auto">
          <a:xfrm flipH="1">
            <a:off x="3255199" y="3347090"/>
            <a:ext cx="2961641" cy="255313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ln w="57150">
            <a:solidFill>
              <a:srgbClr val="FDDD5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01391F-9422-8685-493A-EE2617A0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4" b="8204"/>
          <a:stretch/>
        </p:blipFill>
        <p:spPr bwMode="auto">
          <a:xfrm>
            <a:off x="8365783" y="3359096"/>
            <a:ext cx="2961641" cy="255313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ln w="57150">
            <a:solidFill>
              <a:srgbClr val="FDDD5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285DDC5-D24E-A28A-05DA-9ACFDBC9F59C}"/>
              </a:ext>
            </a:extLst>
          </p:cNvPr>
          <p:cNvSpPr/>
          <p:nvPr/>
        </p:nvSpPr>
        <p:spPr>
          <a:xfrm>
            <a:off x="1047731" y="4791402"/>
            <a:ext cx="2046970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D2C84-4D05-54B0-DD3D-D0FD4A7CA7C0}"/>
              </a:ext>
            </a:extLst>
          </p:cNvPr>
          <p:cNvSpPr txBox="1"/>
          <p:nvPr/>
        </p:nvSpPr>
        <p:spPr>
          <a:xfrm>
            <a:off x="1083184" y="4773705"/>
            <a:ext cx="2096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Головное здание</a:t>
            </a:r>
            <a:r>
              <a:rPr lang="en-US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ru-RU" sz="14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 Декабристов</a:t>
            </a:r>
            <a:r>
              <a:rPr lang="en-US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д. 39</a:t>
            </a:r>
            <a:r>
              <a:rPr lang="en-US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 Декабристов, д. 39,</a:t>
            </a:r>
            <a:b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стр. 1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83587B-DE0D-FC8A-4BBA-AE3B12F1A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660550">
            <a:off x="757368" y="4839231"/>
            <a:ext cx="190214" cy="198576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678DDB6-3612-8B9F-4864-36530359165F}"/>
              </a:ext>
            </a:extLst>
          </p:cNvPr>
          <p:cNvSpPr/>
          <p:nvPr/>
        </p:nvSpPr>
        <p:spPr>
          <a:xfrm>
            <a:off x="3783528" y="2564979"/>
            <a:ext cx="1907131" cy="5232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4C3452-6DFE-01A0-FD75-A79F09E3A1D8}"/>
              </a:ext>
            </a:extLst>
          </p:cNvPr>
          <p:cNvSpPr txBox="1"/>
          <p:nvPr/>
        </p:nvSpPr>
        <p:spPr>
          <a:xfrm>
            <a:off x="3818982" y="2547281"/>
            <a:ext cx="1907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Филиал №1</a:t>
            </a:r>
            <a:r>
              <a:rPr lang="en-US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ru-RU" sz="14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 Хачатуряна, д.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3128FA-460C-51A9-D1BE-C34191F33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660550">
            <a:off x="3493166" y="2612807"/>
            <a:ext cx="190214" cy="198576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AABCBAB-9DE1-1791-C0D3-795AF2771624}"/>
              </a:ext>
            </a:extLst>
          </p:cNvPr>
          <p:cNvSpPr/>
          <p:nvPr/>
        </p:nvSpPr>
        <p:spPr>
          <a:xfrm>
            <a:off x="6455654" y="4782467"/>
            <a:ext cx="1821070" cy="5232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DB6DBA-F9B9-1F11-9182-58E1725282A7}"/>
              </a:ext>
            </a:extLst>
          </p:cNvPr>
          <p:cNvSpPr txBox="1"/>
          <p:nvPr/>
        </p:nvSpPr>
        <p:spPr>
          <a:xfrm>
            <a:off x="6491107" y="4764769"/>
            <a:ext cx="1785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Филиал №2</a:t>
            </a:r>
            <a:r>
              <a:rPr lang="en-US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ru-RU" sz="14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 Полярная, д. 11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4A9246E-DF2C-73BA-59D3-6093EED77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660550">
            <a:off x="6191925" y="4830295"/>
            <a:ext cx="190214" cy="198576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B3DA397-2873-6438-F16C-70630C6EB6B7}"/>
              </a:ext>
            </a:extLst>
          </p:cNvPr>
          <p:cNvSpPr/>
          <p:nvPr/>
        </p:nvSpPr>
        <p:spPr>
          <a:xfrm>
            <a:off x="8820579" y="2349535"/>
            <a:ext cx="1988428" cy="738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3FF183-74DF-B1BE-1F6C-CB2DF1534E8A}"/>
              </a:ext>
            </a:extLst>
          </p:cNvPr>
          <p:cNvSpPr txBox="1"/>
          <p:nvPr/>
        </p:nvSpPr>
        <p:spPr>
          <a:xfrm>
            <a:off x="8883143" y="2349535"/>
            <a:ext cx="19884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Филиал №3</a:t>
            </a:r>
            <a:r>
              <a:rPr lang="en-US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ru-RU" sz="1400" dirty="0">
                <a:solidFill>
                  <a:srgbClr val="1B2E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 Яблочкова, д. 3А, </a:t>
            </a:r>
            <a:b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стр. 1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174C104-415E-7696-084A-2CCEBC726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660550">
            <a:off x="8546772" y="2425468"/>
            <a:ext cx="190214" cy="1985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BE708-727D-D6CA-CF66-04455E465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BFF91-B0D7-052B-2F71-2595B8B1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9C28FF-7F03-7ECF-FD23-B0B99E31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D0F5FDF-1505-D846-E5E4-9CF6B05BCB19}"/>
              </a:ext>
            </a:extLst>
          </p:cNvPr>
          <p:cNvSpPr/>
          <p:nvPr/>
        </p:nvSpPr>
        <p:spPr>
          <a:xfrm>
            <a:off x="1093749" y="2358957"/>
            <a:ext cx="5641057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63D72-1DC1-9E2B-3441-DF30BE781460}"/>
              </a:ext>
            </a:extLst>
          </p:cNvPr>
          <p:cNvSpPr txBox="1"/>
          <p:nvPr/>
        </p:nvSpPr>
        <p:spPr>
          <a:xfrm>
            <a:off x="1179146" y="2315542"/>
            <a:ext cx="562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</a:t>
            </a:r>
            <a:r>
              <a:rPr lang="en-US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ꟷ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021689-F799-1576-926A-01D778AF2D0F}"/>
              </a:ext>
            </a:extLst>
          </p:cNvPr>
          <p:cNvSpPr txBox="1"/>
          <p:nvPr/>
        </p:nvSpPr>
        <p:spPr>
          <a:xfrm>
            <a:off x="1113053" y="1469157"/>
            <a:ext cx="5621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столице завершилась программа реконструкции городских поликлиник. Медицинские учреждения приведены к единому московскому стандарту. </a:t>
            </a:r>
          </a:p>
          <a:p>
            <a:pPr algn="just"/>
            <a:endParaRPr lang="ru-RU" sz="1600" b="0" i="0" u="none" strike="noStrike" dirty="0">
              <a:solidFill>
                <a:srgbClr val="1B2E5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ru-RU" sz="1600" b="0" i="0" u="none" strike="noStrike" dirty="0">
              <a:solidFill>
                <a:srgbClr val="1B2E5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</a:t>
            </a:r>
            <a:r>
              <a:rPr lang="en-US" sz="16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</a:t>
            </a:r>
            <a:r>
              <a:rPr lang="ru-RU" sz="1600" b="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доброжелательность и пациентоориентированность.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830EE34-31A3-76B9-977B-E77345DDEAD2}"/>
              </a:ext>
            </a:extLst>
          </p:cNvPr>
          <p:cNvSpPr/>
          <p:nvPr/>
        </p:nvSpPr>
        <p:spPr>
          <a:xfrm>
            <a:off x="408198" y="3213014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A5BD37-D27F-AA18-E292-A2DF5130146C}"/>
              </a:ext>
            </a:extLst>
          </p:cNvPr>
          <p:cNvSpPr txBox="1"/>
          <p:nvPr/>
        </p:nvSpPr>
        <p:spPr>
          <a:xfrm>
            <a:off x="928933" y="3690238"/>
            <a:ext cx="3540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</a:t>
            </a:r>
            <a:r>
              <a:rPr lang="ru-RU" sz="1600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такой подход </a:t>
            </a:r>
            <a:r>
              <a:rPr lang="ru-RU" sz="16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помогает персонал центров госуслуг «Мои документы»</a:t>
            </a:r>
            <a:endParaRPr lang="ru-RU" sz="16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645A8B-5BBC-435D-F6CC-192D8459822D}"/>
              </a:ext>
            </a:extLst>
          </p:cNvPr>
          <p:cNvSpPr txBox="1"/>
          <p:nvPr/>
        </p:nvSpPr>
        <p:spPr>
          <a:xfrm>
            <a:off x="639421" y="3141981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A5613B-C76C-B252-7D64-6DC559A831A7}"/>
              </a:ext>
            </a:extLst>
          </p:cNvPr>
          <p:cNvSpPr txBox="1"/>
          <p:nvPr/>
        </p:nvSpPr>
        <p:spPr>
          <a:xfrm>
            <a:off x="788565" y="4829364"/>
            <a:ext cx="6862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 повысить качество оказания сбора анамнеза и диагностики заболеваний с врачом помогает предварительное анкетирование пациентов при он-лайн записи на прием.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FF3CD1B-00EA-F537-DA2A-15D59AAF9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242704" y="6324076"/>
            <a:ext cx="237788" cy="2482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E7545FC-3ECE-69F2-0C98-8DF2FA7F5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551820" y="6350838"/>
            <a:ext cx="237788" cy="2482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0AEE14D-DE4E-8031-7D29-61A02E8D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00" b="17800"/>
          <a:stretch/>
        </p:blipFill>
        <p:spPr bwMode="auto">
          <a:xfrm>
            <a:off x="8133723" y="3089817"/>
            <a:ext cx="3851792" cy="3320508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Шестиугольник 49">
            <a:extLst>
              <a:ext uri="{FF2B5EF4-FFF2-40B4-BE49-F238E27FC236}">
                <a16:creationId xmlns:a16="http://schemas.microsoft.com/office/drawing/2014/main" id="{08939EA2-1F6D-1783-D142-4941C3B4AEDE}"/>
              </a:ext>
            </a:extLst>
          </p:cNvPr>
          <p:cNvSpPr/>
          <p:nvPr/>
        </p:nvSpPr>
        <p:spPr>
          <a:xfrm>
            <a:off x="7499664" y="4161392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C8B821F5-BDB0-7CB3-5E32-E0966374E2DD}"/>
              </a:ext>
            </a:extLst>
          </p:cNvPr>
          <p:cNvSpPr/>
          <p:nvPr/>
        </p:nvSpPr>
        <p:spPr>
          <a:xfrm>
            <a:off x="9471183" y="2345079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71DD4BB-ADA3-AC36-27C8-E729AB34A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/>
        </p:blipFill>
        <p:spPr bwMode="auto">
          <a:xfrm>
            <a:off x="6866993" y="1587097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1E7C08-8BBF-B933-F6DB-4266F04F7E4F}"/>
              </a:ext>
            </a:extLst>
          </p:cNvPr>
          <p:cNvSpPr txBox="1"/>
          <p:nvPr/>
        </p:nvSpPr>
        <p:spPr>
          <a:xfrm>
            <a:off x="1109710" y="330200"/>
            <a:ext cx="7680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 ПОДХОД </a:t>
            </a: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77EC997-2FF6-925A-9615-B0432943236D}"/>
              </a:ext>
            </a:extLst>
          </p:cNvPr>
          <p:cNvCxnSpPr>
            <a:cxnSpLocks/>
          </p:cNvCxnSpPr>
          <p:nvPr/>
        </p:nvCxnSpPr>
        <p:spPr>
          <a:xfrm>
            <a:off x="1189607" y="1454813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7B0184-6770-8C34-E6D1-E951338CAC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B07EC-EAC5-A0C0-84C8-B45D1CC56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3D51C1-BB1B-DB2A-511D-C4024EF6787D}"/>
              </a:ext>
            </a:extLst>
          </p:cNvPr>
          <p:cNvSpPr/>
          <p:nvPr/>
        </p:nvSpPr>
        <p:spPr>
          <a:xfrm>
            <a:off x="788565" y="4554925"/>
            <a:ext cx="6808045" cy="1659378"/>
          </a:xfrm>
          <a:prstGeom prst="roundRect">
            <a:avLst/>
          </a:prstGeom>
          <a:noFill/>
          <a:ln w="38100">
            <a:solidFill>
              <a:srgbClr val="AFC1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8D8AEF6-643B-4DDD-834F-73B6627B0637}"/>
              </a:ext>
            </a:extLst>
          </p:cNvPr>
          <p:cNvSpPr/>
          <p:nvPr/>
        </p:nvSpPr>
        <p:spPr>
          <a:xfrm>
            <a:off x="857962" y="3690238"/>
            <a:ext cx="3622417" cy="864687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3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Больница">
            <a:extLst>
              <a:ext uri="{FF2B5EF4-FFF2-40B4-BE49-F238E27FC236}">
                <a16:creationId xmlns:a16="http://schemas.microsoft.com/office/drawing/2014/main" id="{C1715DD5-1825-5E70-530B-3706E84F4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109" y="4023185"/>
            <a:ext cx="1907538" cy="19075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8853D-CD00-E9B0-8430-DDBD22471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E0DCB7-3DFE-58D2-DC02-D75100008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18020" y="657706"/>
            <a:ext cx="1943351" cy="5760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FB4332-7E30-6594-5FFB-CA1959AEFE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988EE1B-6343-B3EF-A269-5C4E11A990D7}"/>
              </a:ext>
            </a:extLst>
          </p:cNvPr>
          <p:cNvCxnSpPr>
            <a:cxnSpLocks/>
          </p:cNvCxnSpPr>
          <p:nvPr/>
        </p:nvCxnSpPr>
        <p:spPr>
          <a:xfrm>
            <a:off x="1189607" y="1454813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314D45-4AAC-FA20-A91F-0C34D19D4CC5}"/>
              </a:ext>
            </a:extLst>
          </p:cNvPr>
          <p:cNvSpPr txBox="1"/>
          <p:nvPr/>
        </p:nvSpPr>
        <p:spPr>
          <a:xfrm>
            <a:off x="1109710" y="330200"/>
            <a:ext cx="7680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ПЕРСОНАЛИЗИРОВАННАЯ МЕДИЦИНА </a:t>
            </a: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A3027-A900-480C-9CC1-F3B4A4C4F39C}"/>
              </a:ext>
            </a:extLst>
          </p:cNvPr>
          <p:cNvSpPr txBox="1"/>
          <p:nvPr/>
        </p:nvSpPr>
        <p:spPr>
          <a:xfrm>
            <a:off x="451506" y="1628517"/>
            <a:ext cx="9666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2025 году столичная медицина стала более персонализированной, технологичной и доступной.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27DC4-7D2A-77EE-576D-B034671464EC}"/>
              </a:ext>
            </a:extLst>
          </p:cNvPr>
          <p:cNvSpPr txBox="1"/>
          <p:nvPr/>
        </p:nvSpPr>
        <p:spPr>
          <a:xfrm>
            <a:off x="484416" y="2348714"/>
            <a:ext cx="101245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городе открылись суперсовременный многопрофильный комплекс детской городской клинической больницы святого Владимира, несколько обновленных исторических корпусов Морозовской больницы, а также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специализированных центров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лечению заболеваний сердца и желудочно-кишечного тракта на базе крупнейших детских стационаров</a:t>
            </a:r>
            <a:r>
              <a:rPr lang="ru-RU" dirty="0"/>
              <a:t>. 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6733C2-5AE8-814A-A996-24E1ADEB59EF}"/>
              </a:ext>
            </a:extLst>
          </p:cNvPr>
          <p:cNvSpPr txBox="1"/>
          <p:nvPr/>
        </p:nvSpPr>
        <p:spPr>
          <a:xfrm>
            <a:off x="7122010" y="4426186"/>
            <a:ext cx="4939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 семей с малышами, рожденными раньше срока, с низким весом или перенесшими критическое состояние, создали проект «Ранняя помощь», в рамках которого врачи, специалисты соцзащиты и образования помогают новорожденным развиваться в соответствии с нормой.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68100-E7F8-EE5B-8577-4F084C46370C}"/>
              </a:ext>
            </a:extLst>
          </p:cNvPr>
          <p:cNvSpPr txBox="1"/>
          <p:nvPr/>
        </p:nvSpPr>
        <p:spPr>
          <a:xfrm>
            <a:off x="2461172" y="4533907"/>
            <a:ext cx="28577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Госпитализация и лечение в стационарах теперь проще и прозрачнее. Новая система маршрутизации сократила время ожидания плановой госпитализации в два раза.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1CA8DE4-DFDC-941B-13E9-ADA56B26D712}"/>
              </a:ext>
            </a:extLst>
          </p:cNvPr>
          <p:cNvSpPr/>
          <p:nvPr/>
        </p:nvSpPr>
        <p:spPr>
          <a:xfrm>
            <a:off x="280256" y="2336403"/>
            <a:ext cx="10532887" cy="1925476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7DF8CAF5-BE1B-9E50-F848-388C6A8D1161}"/>
              </a:ext>
            </a:extLst>
          </p:cNvPr>
          <p:cNvSpPr/>
          <p:nvPr/>
        </p:nvSpPr>
        <p:spPr>
          <a:xfrm>
            <a:off x="2021426" y="4395629"/>
            <a:ext cx="3557316" cy="2132171"/>
          </a:xfrm>
          <a:prstGeom prst="hexagon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8B6A169-D09D-9C2D-8C7E-C21982503A6B}"/>
              </a:ext>
            </a:extLst>
          </p:cNvPr>
          <p:cNvSpPr/>
          <p:nvPr/>
        </p:nvSpPr>
        <p:spPr>
          <a:xfrm>
            <a:off x="6096000" y="4323538"/>
            <a:ext cx="1709127" cy="1587378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72C08B-F60B-37E5-5344-41B1C4EDB426}"/>
              </a:ext>
            </a:extLst>
          </p:cNvPr>
          <p:cNvSpPr txBox="1"/>
          <p:nvPr/>
        </p:nvSpPr>
        <p:spPr>
          <a:xfrm>
            <a:off x="6555474" y="4141270"/>
            <a:ext cx="4644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115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83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452DF6-83EA-1BA7-2482-A0EBE0C45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id="{8F37AD8D-7F59-F968-8F9D-EBD810170E02}"/>
              </a:ext>
            </a:extLst>
          </p:cNvPr>
          <p:cNvSpPr/>
          <p:nvPr/>
        </p:nvSpPr>
        <p:spPr>
          <a:xfrm rot="5400000">
            <a:off x="1608099" y="1405022"/>
            <a:ext cx="1780764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Скругленный прямоугольник 25">
            <a:extLst>
              <a:ext uri="{FF2B5EF4-FFF2-40B4-BE49-F238E27FC236}">
                <a16:creationId xmlns:a16="http://schemas.microsoft.com/office/drawing/2014/main" id="{FA90F73B-CBF8-5C58-0556-64197A7631A4}"/>
              </a:ext>
            </a:extLst>
          </p:cNvPr>
          <p:cNvSpPr/>
          <p:nvPr/>
        </p:nvSpPr>
        <p:spPr>
          <a:xfrm>
            <a:off x="5239271" y="1590836"/>
            <a:ext cx="1444428" cy="1750295"/>
          </a:xfrm>
          <a:prstGeom prst="roundRect">
            <a:avLst>
              <a:gd name="adj" fmla="val 14360"/>
            </a:avLst>
          </a:prstGeom>
          <a:solidFill>
            <a:srgbClr val="A4B85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rgbClr val="9FC63B"/>
              </a:solidFill>
            </a:endParaRPr>
          </a:p>
        </p:txBody>
      </p:sp>
      <p:sp>
        <p:nvSpPr>
          <p:cNvPr id="42" name="Скругленный прямоугольник 25">
            <a:extLst>
              <a:ext uri="{FF2B5EF4-FFF2-40B4-BE49-F238E27FC236}">
                <a16:creationId xmlns:a16="http://schemas.microsoft.com/office/drawing/2014/main" id="{64A03ABA-DBC3-EAC7-4DC1-47C78AE4D9F0}"/>
              </a:ext>
            </a:extLst>
          </p:cNvPr>
          <p:cNvSpPr/>
          <p:nvPr/>
        </p:nvSpPr>
        <p:spPr>
          <a:xfrm>
            <a:off x="6865155" y="1590836"/>
            <a:ext cx="1444428" cy="1750295"/>
          </a:xfrm>
          <a:prstGeom prst="roundRect">
            <a:avLst>
              <a:gd name="adj" fmla="val 14360"/>
            </a:avLst>
          </a:prstGeom>
          <a:solidFill>
            <a:srgbClr val="A4B85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rgbClr val="9FC63B"/>
              </a:solidFill>
            </a:endParaRPr>
          </a:p>
        </p:txBody>
      </p:sp>
      <p:sp>
        <p:nvSpPr>
          <p:cNvPr id="52" name="Скругленный прямоугольник 25">
            <a:extLst>
              <a:ext uri="{FF2B5EF4-FFF2-40B4-BE49-F238E27FC236}">
                <a16:creationId xmlns:a16="http://schemas.microsoft.com/office/drawing/2014/main" id="{E0065AAD-7C52-F898-C4EF-E4BEF45E468D}"/>
              </a:ext>
            </a:extLst>
          </p:cNvPr>
          <p:cNvSpPr/>
          <p:nvPr/>
        </p:nvSpPr>
        <p:spPr>
          <a:xfrm>
            <a:off x="8493526" y="1590836"/>
            <a:ext cx="1444428" cy="1750295"/>
          </a:xfrm>
          <a:prstGeom prst="roundRect">
            <a:avLst>
              <a:gd name="adj" fmla="val 14360"/>
            </a:avLst>
          </a:prstGeom>
          <a:solidFill>
            <a:srgbClr val="A4B85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rgbClr val="9FC63B"/>
              </a:solidFill>
            </a:endParaRPr>
          </a:p>
        </p:txBody>
      </p:sp>
      <p:sp>
        <p:nvSpPr>
          <p:cNvPr id="36" name="Скругленный прямоугольник 25">
            <a:extLst>
              <a:ext uri="{FF2B5EF4-FFF2-40B4-BE49-F238E27FC236}">
                <a16:creationId xmlns:a16="http://schemas.microsoft.com/office/drawing/2014/main" id="{FD80EE2F-BB08-F16A-1B2B-7B9396E46E88}"/>
              </a:ext>
            </a:extLst>
          </p:cNvPr>
          <p:cNvSpPr/>
          <p:nvPr/>
        </p:nvSpPr>
        <p:spPr>
          <a:xfrm>
            <a:off x="3609643" y="1590836"/>
            <a:ext cx="1444428" cy="1750295"/>
          </a:xfrm>
          <a:prstGeom prst="roundRect">
            <a:avLst>
              <a:gd name="adj" fmla="val 14360"/>
            </a:avLst>
          </a:prstGeom>
          <a:solidFill>
            <a:srgbClr val="A4B85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rgbClr val="9FC63B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283461-9299-2F66-C068-B2F896CA4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8"/>
            <a:ext cx="12192000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8775727-76D3-CF8C-11FF-83A9D255B8D3}"/>
              </a:ext>
            </a:extLst>
          </p:cNvPr>
          <p:cNvSpPr txBox="1">
            <a:spLocks/>
          </p:cNvSpPr>
          <p:nvPr/>
        </p:nvSpPr>
        <p:spPr>
          <a:xfrm>
            <a:off x="3614061" y="2676813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65F919F7-A007-3449-9109-C67FCAACB121}"/>
              </a:ext>
            </a:extLst>
          </p:cNvPr>
          <p:cNvSpPr/>
          <p:nvPr/>
        </p:nvSpPr>
        <p:spPr>
          <a:xfrm>
            <a:off x="3778633" y="1158757"/>
            <a:ext cx="1116000" cy="108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A6A37-6849-3D8F-CF56-41B8AE5D994D}"/>
              </a:ext>
            </a:extLst>
          </p:cNvPr>
          <p:cNvSpPr txBox="1"/>
          <p:nvPr/>
        </p:nvSpPr>
        <p:spPr>
          <a:xfrm>
            <a:off x="1083076" y="359422"/>
            <a:ext cx="745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РАБОТА С ОБРАЩЕНИЯМИ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B91B812-B87F-EFD7-FC0E-4A8F488865CA}"/>
              </a:ext>
            </a:extLst>
          </p:cNvPr>
          <p:cNvCxnSpPr>
            <a:cxnSpLocks/>
          </p:cNvCxnSpPr>
          <p:nvPr/>
        </p:nvCxnSpPr>
        <p:spPr>
          <a:xfrm>
            <a:off x="1167382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1142E1-BA7A-8D7E-6D15-070E61A01B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ABBE36-A942-8FE8-68FD-2D81F0911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F9F0F2C-C5EB-7B01-41ED-3BE4FAA9F49F}"/>
              </a:ext>
            </a:extLst>
          </p:cNvPr>
          <p:cNvSpPr/>
          <p:nvPr/>
        </p:nvSpPr>
        <p:spPr>
          <a:xfrm>
            <a:off x="280256" y="3361935"/>
            <a:ext cx="11624529" cy="3148588"/>
          </a:xfrm>
          <a:prstGeom prst="roundRect">
            <a:avLst>
              <a:gd name="adj" fmla="val 9652"/>
            </a:avLst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10"/>
              </a:buBlip>
            </a:pP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Все обращения пациентов рассматриваются в индивидуальном порядке. В случае негативного содержания обращения, специалисты поликлиники вступают в диалог с пациентом и подробно анализируют проблему с целью её разрешения. Администрация учитывает отзывы пациентов для повышения качества предоставляемых медицинских услуг</a:t>
            </a:r>
          </a:p>
          <a:p>
            <a:pPr marL="71755" marR="71755" algn="just">
              <a:spcAft>
                <a:spcPts val="0"/>
              </a:spcAft>
            </a:pPr>
            <a:endParaRPr lang="ru-RU" sz="19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10"/>
              </a:buBlip>
            </a:pP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 счет проводимой работы с населением, а так же предоставления ответов в более короткие сроки, отмечается снижение количества обращений из внешних источников.</a:t>
            </a:r>
            <a:endParaRPr lang="ru-RU" sz="19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10"/>
              </a:buBlip>
            </a:pPr>
            <a:endParaRPr lang="ru-RU" sz="19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1755" marR="71755" algn="just">
              <a:spcAft>
                <a:spcPts val="0"/>
              </a:spcAft>
            </a:pP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Основные темы обращений: </a:t>
            </a:r>
            <a:r>
              <a:rPr lang="ru-RU" sz="1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вопросы прикрепления, наличие вакцины, благодарности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</a:t>
            </a:r>
            <a:r>
              <a:rPr lang="ru-RU" sz="1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звонки на номер «122» и т.д.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22668A1E-83DA-B2B3-C7E0-3CA909B8D6C5}"/>
              </a:ext>
            </a:extLst>
          </p:cNvPr>
          <p:cNvSpPr txBox="1">
            <a:spLocks/>
          </p:cNvSpPr>
          <p:nvPr/>
        </p:nvSpPr>
        <p:spPr>
          <a:xfrm>
            <a:off x="6869573" y="2676813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89476E92-D7A8-FFA7-3179-F83221E5DEE7}"/>
              </a:ext>
            </a:extLst>
          </p:cNvPr>
          <p:cNvSpPr/>
          <p:nvPr/>
        </p:nvSpPr>
        <p:spPr>
          <a:xfrm>
            <a:off x="7028337" y="1158757"/>
            <a:ext cx="1116000" cy="10800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62F82911-F745-AA2B-359D-B2A68E2087F8}"/>
              </a:ext>
            </a:extLst>
          </p:cNvPr>
          <p:cNvSpPr txBox="1">
            <a:spLocks/>
          </p:cNvSpPr>
          <p:nvPr/>
        </p:nvSpPr>
        <p:spPr>
          <a:xfrm>
            <a:off x="5243689" y="2676813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BF21D5E-0D46-4D59-B543-7391515FC3E0}"/>
              </a:ext>
            </a:extLst>
          </p:cNvPr>
          <p:cNvSpPr/>
          <p:nvPr/>
        </p:nvSpPr>
        <p:spPr>
          <a:xfrm>
            <a:off x="5403485" y="1158757"/>
            <a:ext cx="1116000" cy="10800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DDC3325A-A9F5-95F1-00C8-94A61533E239}"/>
              </a:ext>
            </a:extLst>
          </p:cNvPr>
          <p:cNvSpPr txBox="1">
            <a:spLocks/>
          </p:cNvSpPr>
          <p:nvPr/>
        </p:nvSpPr>
        <p:spPr>
          <a:xfrm>
            <a:off x="8497944" y="2676813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8494416F-F474-31CA-8B39-B74A635BE8BB}"/>
              </a:ext>
            </a:extLst>
          </p:cNvPr>
          <p:cNvSpPr/>
          <p:nvPr/>
        </p:nvSpPr>
        <p:spPr>
          <a:xfrm>
            <a:off x="8662714" y="1158757"/>
            <a:ext cx="1116000" cy="1080000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052BCEC7-AAA7-713E-F726-ED3C15D15E9C}"/>
              </a:ext>
            </a:extLst>
          </p:cNvPr>
          <p:cNvSpPr/>
          <p:nvPr/>
        </p:nvSpPr>
        <p:spPr>
          <a:xfrm rot="5400000">
            <a:off x="3273153" y="2795446"/>
            <a:ext cx="668563" cy="592075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Шестиугольник 55">
            <a:extLst>
              <a:ext uri="{FF2B5EF4-FFF2-40B4-BE49-F238E27FC236}">
                <a16:creationId xmlns:a16="http://schemas.microsoft.com/office/drawing/2014/main" id="{59F852AF-33C9-EE8A-3107-BF6A5717F7BA}"/>
              </a:ext>
            </a:extLst>
          </p:cNvPr>
          <p:cNvSpPr/>
          <p:nvPr/>
        </p:nvSpPr>
        <p:spPr>
          <a:xfrm rot="5400000">
            <a:off x="4817496" y="2087271"/>
            <a:ext cx="668563" cy="592075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1AB2AB48-EAAE-935E-6B6C-E88CA9B9754E}"/>
              </a:ext>
            </a:extLst>
          </p:cNvPr>
          <p:cNvSpPr/>
          <p:nvPr/>
        </p:nvSpPr>
        <p:spPr>
          <a:xfrm rot="6979550">
            <a:off x="6462955" y="2940334"/>
            <a:ext cx="668563" cy="592075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Шестиугольник 57">
            <a:extLst>
              <a:ext uri="{FF2B5EF4-FFF2-40B4-BE49-F238E27FC236}">
                <a16:creationId xmlns:a16="http://schemas.microsoft.com/office/drawing/2014/main" id="{9228B666-ACBE-3D5E-B422-9926CF917933}"/>
              </a:ext>
            </a:extLst>
          </p:cNvPr>
          <p:cNvSpPr/>
          <p:nvPr/>
        </p:nvSpPr>
        <p:spPr>
          <a:xfrm rot="1668328">
            <a:off x="8083178" y="2115124"/>
            <a:ext cx="668563" cy="592075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026F47AD-F31C-716D-4093-F288D6D3EF1E}"/>
              </a:ext>
            </a:extLst>
          </p:cNvPr>
          <p:cNvSpPr txBox="1">
            <a:spLocks/>
          </p:cNvSpPr>
          <p:nvPr/>
        </p:nvSpPr>
        <p:spPr>
          <a:xfrm>
            <a:off x="3609493" y="2256904"/>
            <a:ext cx="1440174" cy="53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ГОЛОВНОЕ ЗДАНИЕ</a:t>
            </a: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D3027156-12D0-6CB9-E4A8-9A90677E6BC3}"/>
              </a:ext>
            </a:extLst>
          </p:cNvPr>
          <p:cNvSpPr txBox="1">
            <a:spLocks/>
          </p:cNvSpPr>
          <p:nvPr/>
        </p:nvSpPr>
        <p:spPr>
          <a:xfrm>
            <a:off x="5237864" y="2292416"/>
            <a:ext cx="1440174" cy="53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ФИЛИАЛ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№1</a:t>
            </a: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17363197-AFF8-6080-404E-5A956E1D8A45}"/>
              </a:ext>
            </a:extLst>
          </p:cNvPr>
          <p:cNvSpPr txBox="1">
            <a:spLocks/>
          </p:cNvSpPr>
          <p:nvPr/>
        </p:nvSpPr>
        <p:spPr>
          <a:xfrm>
            <a:off x="6866250" y="2292416"/>
            <a:ext cx="1440174" cy="53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ФИЛИАЛ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№2</a:t>
            </a:r>
          </a:p>
        </p:txBody>
      </p: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93FDA2F6-5FE2-A408-103C-7DD2A8115E2B}"/>
              </a:ext>
            </a:extLst>
          </p:cNvPr>
          <p:cNvSpPr txBox="1">
            <a:spLocks/>
          </p:cNvSpPr>
          <p:nvPr/>
        </p:nvSpPr>
        <p:spPr>
          <a:xfrm>
            <a:off x="8499742" y="2292416"/>
            <a:ext cx="1438212" cy="53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ФИЛИАЛ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№3</a:t>
            </a:r>
          </a:p>
        </p:txBody>
      </p:sp>
      <p:sp>
        <p:nvSpPr>
          <p:cNvPr id="65" name="Шестиугольник 64">
            <a:extLst>
              <a:ext uri="{FF2B5EF4-FFF2-40B4-BE49-F238E27FC236}">
                <a16:creationId xmlns:a16="http://schemas.microsoft.com/office/drawing/2014/main" id="{6D9306F7-8343-DC77-64DA-40339FB1EE82}"/>
              </a:ext>
            </a:extLst>
          </p:cNvPr>
          <p:cNvSpPr/>
          <p:nvPr/>
        </p:nvSpPr>
        <p:spPr>
          <a:xfrm rot="5400000">
            <a:off x="9603672" y="2946372"/>
            <a:ext cx="668563" cy="592075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E22D8101-74CC-2CDD-CFFA-A7A2E79F2468}"/>
              </a:ext>
            </a:extLst>
          </p:cNvPr>
          <p:cNvSpPr txBox="1">
            <a:spLocks/>
          </p:cNvSpPr>
          <p:nvPr/>
        </p:nvSpPr>
        <p:spPr>
          <a:xfrm>
            <a:off x="3609493" y="2780506"/>
            <a:ext cx="1440174" cy="53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id="{3FCD343D-CDE3-D2A4-0E6D-99452E8B359E}"/>
              </a:ext>
            </a:extLst>
          </p:cNvPr>
          <p:cNvSpPr txBox="1">
            <a:spLocks/>
          </p:cNvSpPr>
          <p:nvPr/>
        </p:nvSpPr>
        <p:spPr>
          <a:xfrm>
            <a:off x="5249891" y="2806457"/>
            <a:ext cx="1440174" cy="53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76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8" name="Заголовок 1">
            <a:extLst>
              <a:ext uri="{FF2B5EF4-FFF2-40B4-BE49-F238E27FC236}">
                <a16:creationId xmlns:a16="http://schemas.microsoft.com/office/drawing/2014/main" id="{0C387FB4-144D-B026-290E-4C55D50CE9F2}"/>
              </a:ext>
            </a:extLst>
          </p:cNvPr>
          <p:cNvSpPr txBox="1">
            <a:spLocks/>
          </p:cNvSpPr>
          <p:nvPr/>
        </p:nvSpPr>
        <p:spPr>
          <a:xfrm>
            <a:off x="6859494" y="2816018"/>
            <a:ext cx="1440174" cy="53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173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Заголовок 1">
            <a:extLst>
              <a:ext uri="{FF2B5EF4-FFF2-40B4-BE49-F238E27FC236}">
                <a16:creationId xmlns:a16="http://schemas.microsoft.com/office/drawing/2014/main" id="{80F3F7FD-8FBC-2E17-EC69-BAE414FC0947}"/>
              </a:ext>
            </a:extLst>
          </p:cNvPr>
          <p:cNvSpPr txBox="1">
            <a:spLocks/>
          </p:cNvSpPr>
          <p:nvPr/>
        </p:nvSpPr>
        <p:spPr>
          <a:xfrm>
            <a:off x="8497779" y="2806457"/>
            <a:ext cx="1440174" cy="53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70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761DBBD-3980-735A-BB34-EC05592E6A79}"/>
              </a:ext>
            </a:extLst>
          </p:cNvPr>
          <p:cNvSpPr/>
          <p:nvPr/>
        </p:nvSpPr>
        <p:spPr>
          <a:xfrm>
            <a:off x="1167382" y="5904093"/>
            <a:ext cx="10205468" cy="746628"/>
          </a:xfrm>
          <a:prstGeom prst="roundRect">
            <a:avLst>
              <a:gd name="adj" fmla="val 19164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10"/>
              </a:buBlip>
            </a:pPr>
            <a:r>
              <a:rPr lang="ru-RU" sz="19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Основные темы обращений: 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наличие вакцины, благодарности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звонки на номер «122» и т.д.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95612F-C33F-EA7C-7DFF-C21289569D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8011" y="1465049"/>
            <a:ext cx="1500940" cy="1500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FE1451F3-15E3-9B00-75CB-0684FDDFA023}"/>
              </a:ext>
            </a:extLst>
          </p:cNvPr>
          <p:cNvSpPr/>
          <p:nvPr/>
        </p:nvSpPr>
        <p:spPr>
          <a:xfrm>
            <a:off x="2781739" y="2573229"/>
            <a:ext cx="540000" cy="540000"/>
          </a:xfrm>
          <a:prstGeom prst="ellipse">
            <a:avLst/>
          </a:prstGeom>
          <a:solidFill>
            <a:srgbClr val="A4B8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CB86CF-1CD1-FA2F-6276-9D2D09B86AAD}"/>
              </a:ext>
            </a:extLst>
          </p:cNvPr>
          <p:cNvSpPr txBox="1"/>
          <p:nvPr/>
        </p:nvSpPr>
        <p:spPr>
          <a:xfrm>
            <a:off x="2680907" y="2660533"/>
            <a:ext cx="74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481</a:t>
            </a:r>
          </a:p>
        </p:txBody>
      </p:sp>
    </p:spTree>
    <p:extLst>
      <p:ext uri="{BB962C8B-B14F-4D97-AF65-F5344CB8AC3E}">
        <p14:creationId xmlns:p14="http://schemas.microsoft.com/office/powerpoint/2010/main" val="38872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1B3C43-2847-653B-8C92-F0AC288E0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F249C-EF64-A668-47FB-2A96F44AB61E}"/>
              </a:ext>
            </a:extLst>
          </p:cNvPr>
          <p:cNvSpPr txBox="1"/>
          <p:nvPr/>
        </p:nvSpPr>
        <p:spPr>
          <a:xfrm>
            <a:off x="1167382" y="293923"/>
            <a:ext cx="7032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5D626D2-DAF1-605A-99D5-8E068E7AE4C5}"/>
              </a:ext>
            </a:extLst>
          </p:cNvPr>
          <p:cNvCxnSpPr>
            <a:cxnSpLocks/>
          </p:cNvCxnSpPr>
          <p:nvPr/>
        </p:nvCxnSpPr>
        <p:spPr>
          <a:xfrm>
            <a:off x="1167382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F81A73-C908-B4B7-0E54-E42A90D9E2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806B0-3689-B5C4-3548-ED54DDC3D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0B8BC827-688A-3380-9187-4A2D33236069}"/>
              </a:ext>
            </a:extLst>
          </p:cNvPr>
          <p:cNvSpPr/>
          <p:nvPr/>
        </p:nvSpPr>
        <p:spPr>
          <a:xfrm>
            <a:off x="595333" y="3683454"/>
            <a:ext cx="1144098" cy="1178170"/>
          </a:xfrm>
          <a:prstGeom prst="star5">
            <a:avLst/>
          </a:prstGeom>
          <a:solidFill>
            <a:srgbClr val="FFF397"/>
          </a:solidFill>
          <a:ln>
            <a:solidFill>
              <a:srgbClr val="FFF3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017734-FDFB-7CAA-A1FA-2D3B5C864E6A}"/>
              </a:ext>
            </a:extLst>
          </p:cNvPr>
          <p:cNvSpPr txBox="1"/>
          <p:nvPr/>
        </p:nvSpPr>
        <p:spPr>
          <a:xfrm>
            <a:off x="1250553" y="4272539"/>
            <a:ext cx="1070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 врачей имеют статус «Московский врач», еще двое успешно прошли оценочные мероприятия и ожидают официального присвоения статуса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885A95A-FD74-7947-BB08-0D546EA1E9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024347"/>
              </p:ext>
            </p:extLst>
          </p:nvPr>
        </p:nvGraphicFramePr>
        <p:xfrm>
          <a:off x="1250553" y="1281046"/>
          <a:ext cx="8632001" cy="2505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3725">
                  <a:extLst>
                    <a:ext uri="{9D8B030D-6E8A-4147-A177-3AD203B41FA5}">
                      <a16:colId xmlns:a16="http://schemas.microsoft.com/office/drawing/2014/main" val="20783273"/>
                    </a:ext>
                  </a:extLst>
                </a:gridCol>
                <a:gridCol w="2279138">
                  <a:extLst>
                    <a:ext uri="{9D8B030D-6E8A-4147-A177-3AD203B41FA5}">
                      <a16:colId xmlns:a16="http://schemas.microsoft.com/office/drawing/2014/main" val="3648513813"/>
                    </a:ext>
                  </a:extLst>
                </a:gridCol>
                <a:gridCol w="2279138">
                  <a:extLst>
                    <a:ext uri="{9D8B030D-6E8A-4147-A177-3AD203B41FA5}">
                      <a16:colId xmlns:a16="http://schemas.microsoft.com/office/drawing/2014/main" val="1806367922"/>
                    </a:ext>
                  </a:extLst>
                </a:gridCol>
              </a:tblGrid>
              <a:tr h="34683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должности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 укомплектованности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769804"/>
                  </a:ext>
                </a:extLst>
              </a:tr>
              <a:tr h="63650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г.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074110"/>
                  </a:ext>
                </a:extLst>
              </a:tr>
              <a:tr h="32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Врачи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5813081"/>
                  </a:ext>
                </a:extLst>
              </a:tr>
              <a:tr h="612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медицинский персонал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293362"/>
                  </a:ext>
                </a:extLst>
              </a:tr>
              <a:tr h="584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Прочий персонал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  <a:p>
                      <a:pPr algn="ctr" fontAlgn="b"/>
                      <a:endParaRPr lang="ru-RU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144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1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52A171-284D-6E69-2549-41EB8F789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F594D2A-F875-BB71-DF3B-0601C9DC3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500"/>
            <a:ext cx="121920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CD298F4-BEDD-6561-BB89-15A8B12A3B74}"/>
              </a:ext>
            </a:extLst>
          </p:cNvPr>
          <p:cNvSpPr txBox="1"/>
          <p:nvPr/>
        </p:nvSpPr>
        <p:spPr>
          <a:xfrm>
            <a:off x="1083076" y="359422"/>
            <a:ext cx="8575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РОЕКТ ПРЕДПРОФЕССИОНАЛЬНОГО ОБРАЗОВАНИЯ «МЕДИЦИНСКИЙ КЛАСС В МОСКОВСКОЙ ШКОЛЕ»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78A18AF-48C2-1B7E-7D94-9DCBFA1B0D92}"/>
              </a:ext>
            </a:extLst>
          </p:cNvPr>
          <p:cNvCxnSpPr>
            <a:cxnSpLocks/>
          </p:cNvCxnSpPr>
          <p:nvPr/>
        </p:nvCxnSpPr>
        <p:spPr>
          <a:xfrm>
            <a:off x="1190242" y="1986362"/>
            <a:ext cx="972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A351E5-6FFF-9D4B-92DE-DE202FC9A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565E96E-96C5-BD79-8970-3FD936598669}"/>
              </a:ext>
            </a:extLst>
          </p:cNvPr>
          <p:cNvSpPr/>
          <p:nvPr/>
        </p:nvSpPr>
        <p:spPr>
          <a:xfrm>
            <a:off x="589547" y="2693586"/>
            <a:ext cx="7220953" cy="1922802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6"/>
              </a:buBlip>
            </a:pP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2025 году студенты ГБПОУ ДЗМ «МК №7» проходили производственную практику по специальностям: лечебное дело, медицинский массаж (</a:t>
            </a:r>
            <a:r>
              <a:rPr lang="ru-RU" sz="2200" i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для обучения лиц с ограниченными </a:t>
            </a:r>
            <a:br>
              <a:rPr lang="ru-RU" sz="2200" i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200" i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возможностями здоровья по зрению</a:t>
            </a: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AE2CBE-18FC-C5E2-B7FB-F3F92BF4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r="622"/>
          <a:stretch/>
        </p:blipFill>
        <p:spPr bwMode="auto">
          <a:xfrm>
            <a:off x="7642239" y="2736156"/>
            <a:ext cx="4319133" cy="3551485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47E584E-EF44-66B5-2E00-B6C921BF14AF}"/>
              </a:ext>
            </a:extLst>
          </p:cNvPr>
          <p:cNvSpPr/>
          <p:nvPr/>
        </p:nvSpPr>
        <p:spPr>
          <a:xfrm>
            <a:off x="1181159" y="2369423"/>
            <a:ext cx="4648900" cy="360000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БАЗА ДЛЯ ПРАКТИЧЕСКИХ ЗАНЯТИЙ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CF51C57F-9BF1-65FC-64DB-5942EB54B25D}"/>
              </a:ext>
            </a:extLst>
          </p:cNvPr>
          <p:cNvSpPr/>
          <p:nvPr/>
        </p:nvSpPr>
        <p:spPr>
          <a:xfrm rot="21233296">
            <a:off x="10856325" y="5048057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653B05F3-9C72-5496-5A69-B0979FABEDE7}"/>
              </a:ext>
            </a:extLst>
          </p:cNvPr>
          <p:cNvSpPr/>
          <p:nvPr/>
        </p:nvSpPr>
        <p:spPr>
          <a:xfrm>
            <a:off x="10281070" y="2507162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>
            <a:extLst>
              <a:ext uri="{FF2B5EF4-FFF2-40B4-BE49-F238E27FC236}">
                <a16:creationId xmlns:a16="http://schemas.microsoft.com/office/drawing/2014/main" id="{9353F9AF-0307-0876-33A1-536E133E0465}"/>
              </a:ext>
            </a:extLst>
          </p:cNvPr>
          <p:cNvSpPr/>
          <p:nvPr/>
        </p:nvSpPr>
        <p:spPr>
          <a:xfrm>
            <a:off x="8218435" y="5548961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15109A-EB7E-1A84-FCFD-98B8DA1D1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12DFF79-FA59-086C-1257-12F43507DEF3}"/>
              </a:ext>
            </a:extLst>
          </p:cNvPr>
          <p:cNvSpPr/>
          <p:nvPr/>
        </p:nvSpPr>
        <p:spPr>
          <a:xfrm>
            <a:off x="1181159" y="4625913"/>
            <a:ext cx="6629341" cy="1922802"/>
          </a:xfrm>
          <a:prstGeom prst="roundRect">
            <a:avLst>
              <a:gd name="adj" fmla="val 9652"/>
            </a:avLst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6"/>
              </a:buBlip>
            </a:pP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рамках практики студенты получили опыт работы с пациентами детского возраста. Группы студентов в количестве 68 человек прошли практику под руководством опытных наставников.</a:t>
            </a:r>
          </a:p>
        </p:txBody>
      </p:sp>
    </p:spTree>
    <p:extLst>
      <p:ext uri="{BB962C8B-B14F-4D97-AF65-F5344CB8AC3E}">
        <p14:creationId xmlns:p14="http://schemas.microsoft.com/office/powerpoint/2010/main" val="8584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saturation sat="103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85AB30-66F1-FC76-85F5-88DC1FF86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283E61-9473-D9DC-52C0-CAA36D6B1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2F6BF42-776F-E742-DAED-BDAC0F688F19}"/>
              </a:ext>
            </a:extLst>
          </p:cNvPr>
          <p:cNvSpPr/>
          <p:nvPr/>
        </p:nvSpPr>
        <p:spPr>
          <a:xfrm>
            <a:off x="1190243" y="2212336"/>
            <a:ext cx="8468107" cy="7880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buBlip>
                <a:blip r:embed="rId6"/>
              </a:buBlip>
            </a:pP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2025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году для учащихся медицинских классов школ №956 и №962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было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организовано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экскурсий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8C48CBB-F0E6-20B3-9D89-D0DC44C104AB}"/>
              </a:ext>
            </a:extLst>
          </p:cNvPr>
          <p:cNvSpPr/>
          <p:nvPr/>
        </p:nvSpPr>
        <p:spPr>
          <a:xfrm>
            <a:off x="9193910" y="4100655"/>
            <a:ext cx="1040400" cy="1040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F239DFB-FED0-7D4E-008A-2675D64A7D8A}"/>
              </a:ext>
            </a:extLst>
          </p:cNvPr>
          <p:cNvSpPr/>
          <p:nvPr/>
        </p:nvSpPr>
        <p:spPr>
          <a:xfrm>
            <a:off x="9615117" y="4568337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B621C-150D-E128-A5F2-37D63F07B6BD}"/>
              </a:ext>
            </a:extLst>
          </p:cNvPr>
          <p:cNvSpPr txBox="1"/>
          <p:nvPr/>
        </p:nvSpPr>
        <p:spPr>
          <a:xfrm>
            <a:off x="10220904" y="4765152"/>
            <a:ext cx="1745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Медицинский класс </a:t>
            </a:r>
            <a:r>
              <a:rPr lang="ru-RU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новый формат знакомства с профессией.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FBC58-6EA6-E6EA-65B3-CBFF4D1389CC}"/>
              </a:ext>
            </a:extLst>
          </p:cNvPr>
          <p:cNvSpPr txBox="1"/>
          <p:nvPr/>
        </p:nvSpPr>
        <p:spPr>
          <a:xfrm>
            <a:off x="9913992" y="4594144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8CC6C2-3D38-87D1-73B4-FF8F4307E6E2}"/>
              </a:ext>
            </a:extLst>
          </p:cNvPr>
          <p:cNvSpPr txBox="1"/>
          <p:nvPr/>
        </p:nvSpPr>
        <p:spPr>
          <a:xfrm>
            <a:off x="1083076" y="359422"/>
            <a:ext cx="8575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РОЕКТ ПРЕДПРОФЕССИОНАЛЬНОГО ОБРАЗОВАНИЯ «МЕДИЦИНСКИЙ КЛАСС В МОСКОВСКОЙ ШКОЛЕ»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2AF372-1280-E79E-32A9-4C2C77FEE7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F14F79-9CEF-7BAC-8F88-B12D7E6AE6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7EA80B4-E75B-0DBD-1592-B72FB8192989}"/>
              </a:ext>
            </a:extLst>
          </p:cNvPr>
          <p:cNvSpPr/>
          <p:nvPr/>
        </p:nvSpPr>
        <p:spPr>
          <a:xfrm>
            <a:off x="1113775" y="3009901"/>
            <a:ext cx="8544575" cy="3531484"/>
          </a:xfrm>
          <a:prstGeom prst="roundRect">
            <a:avLst>
              <a:gd name="adj" fmla="val 9652"/>
            </a:avLst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buBlip>
                <a:blip r:embed="rId6"/>
              </a:buBlip>
            </a:pP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рамках ознакомительных экскурсий были организованы встречи с сотрудниками детской поликлиники. В ходе мероприятий школьники ознакомились с устройством поликлиники, оборудованием кабинетов и особенностями работы с пациентами.</a:t>
            </a:r>
          </a:p>
          <a:p>
            <a:pPr marL="414655" marR="71755" indent="-342900" algn="just">
              <a:buBlip>
                <a:blip r:embed="rId6"/>
              </a:buBlip>
            </a:pPr>
            <a:endParaRPr lang="ru-RU" sz="20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buBlip>
                <a:blip r:embed="rId6"/>
              </a:buBlip>
            </a:pP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Медицинские работники продемонстрировали старшеклассникам процесс проведения медицинских манипуляций, а также рассказали о работе врачей различных специальностей и современном оборудовании.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Всего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в рамках экскурсии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поликлинику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посетили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137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школьников</a:t>
            </a:r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66A6A93-7486-068F-814D-55412293940F}"/>
              </a:ext>
            </a:extLst>
          </p:cNvPr>
          <p:cNvCxnSpPr>
            <a:cxnSpLocks/>
          </p:cNvCxnSpPr>
          <p:nvPr/>
        </p:nvCxnSpPr>
        <p:spPr>
          <a:xfrm>
            <a:off x="1190242" y="1986362"/>
            <a:ext cx="972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BC894B83-DDEB-45DB-A13E-6C51E48CBD5F}"/>
              </a:ext>
            </a:extLst>
          </p:cNvPr>
          <p:cNvSpPr/>
          <p:nvPr/>
        </p:nvSpPr>
        <p:spPr>
          <a:xfrm>
            <a:off x="11090600" y="3896317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id="{1583BD3C-11B1-F2A9-6BF0-079ACE153632}"/>
              </a:ext>
            </a:extLst>
          </p:cNvPr>
          <p:cNvSpPr/>
          <p:nvPr/>
        </p:nvSpPr>
        <p:spPr>
          <a:xfrm rot="5400000">
            <a:off x="9384743" y="2097757"/>
            <a:ext cx="2736000" cy="2556000"/>
          </a:xfrm>
          <a:prstGeom prst="hexagon">
            <a:avLst/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"/>
                      </a14:imgEffect>
                      <a14:imgEffect>
                        <a14:saturation sat="103000"/>
                      </a14:imgEffect>
                      <a14:imgEffect>
                        <a14:brightnessContrast bright="11000" contras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296" t="76" r="-11442" b="-76"/>
            </a:stretch>
          </a:blipFill>
          <a:ln>
            <a:solidFill>
              <a:srgbClr val="AFC1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F6108F8D-5B29-AD55-C12D-AAB0928A42AD}"/>
              </a:ext>
            </a:extLst>
          </p:cNvPr>
          <p:cNvSpPr/>
          <p:nvPr/>
        </p:nvSpPr>
        <p:spPr>
          <a:xfrm>
            <a:off x="9042793" y="5535660"/>
            <a:ext cx="1131372" cy="1041469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4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E3CD2-414B-DF3B-28C5-C728ABAD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E7B580-5090-3A15-1F9E-66EAA1A4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6041F6-85F9-F45D-9F38-34209EA4D532}"/>
              </a:ext>
            </a:extLst>
          </p:cNvPr>
          <p:cNvSpPr txBox="1"/>
          <p:nvPr/>
        </p:nvSpPr>
        <p:spPr>
          <a:xfrm>
            <a:off x="1083076" y="359422"/>
            <a:ext cx="7032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РАБОТА С НАСЕЛЕНИЕМ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2832924-3B1A-C699-98ED-9952A549EF46}"/>
              </a:ext>
            </a:extLst>
          </p:cNvPr>
          <p:cNvCxnSpPr>
            <a:cxnSpLocks/>
          </p:cNvCxnSpPr>
          <p:nvPr/>
        </p:nvCxnSpPr>
        <p:spPr>
          <a:xfrm>
            <a:off x="1167382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382D6E-F18A-020C-E09F-35ED3CC93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9BEB13-935F-91CD-132A-4FA49D515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02A50DF-4753-02E6-FC28-186A092C131F}"/>
              </a:ext>
            </a:extLst>
          </p:cNvPr>
          <p:cNvSpPr/>
          <p:nvPr/>
        </p:nvSpPr>
        <p:spPr>
          <a:xfrm>
            <a:off x="1167382" y="2994876"/>
            <a:ext cx="8486206" cy="3574595"/>
          </a:xfrm>
          <a:prstGeom prst="roundRect">
            <a:avLst>
              <a:gd name="adj" fmla="val 6423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9"/>
              </a:buBlip>
            </a:pPr>
            <a:r>
              <a:rPr lang="ru-RU" sz="19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ФИЛИАЛ №1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Югай Наталия Маратовна, приём в понедельник: 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 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15:00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до 20:00, в четверг: с 09:00 до 12:00. Предварительная запись по телефону: 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+7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(495) 636-14-02.</a:t>
            </a:r>
            <a:endParaRPr lang="en-US" sz="19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9"/>
              </a:buBlip>
            </a:pPr>
            <a:endParaRPr lang="ru-RU" sz="19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9"/>
              </a:buBlip>
            </a:pPr>
            <a:r>
              <a:rPr lang="ru-RU" sz="19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ФИЛИАЛ №2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Пивоварова Людмила Викторовна, приём в понедельник: с 15:00 до 20:00, в четверг: с 09:00 до 12:00. Предварительная запись по телефону: 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+7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(499) 638-35-59.</a:t>
            </a:r>
            <a:endParaRPr lang="en-US" sz="19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9"/>
              </a:buBlip>
            </a:pPr>
            <a:endParaRPr lang="ru-RU" sz="19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9"/>
              </a:buBlip>
            </a:pPr>
            <a:r>
              <a:rPr lang="ru-RU" sz="19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ФИЛИАЛ №3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Фоменко Ирина Алексеевна, приём в понедельник: с 15:00 до 20:00, в четверг: с 09:00 до 12:00. Предварительная запись по телефону: </a:t>
            </a:r>
            <a:r>
              <a:rPr lang="en-US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+7</a:t>
            </a:r>
            <a:r>
              <a:rPr lang="ru-RU" sz="19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(495) 610-89-56.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11D394D-CE0F-9445-696D-E3AF19650922}"/>
              </a:ext>
            </a:extLst>
          </p:cNvPr>
          <p:cNvSpPr/>
          <p:nvPr/>
        </p:nvSpPr>
        <p:spPr>
          <a:xfrm>
            <a:off x="1167382" y="2689211"/>
            <a:ext cx="7528265" cy="360000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ГРАФИК ПРИЁМА НАСЕЛЕНИЯ ЗАВЕДУЮЩИМИ ФИЛИАЛАМИ: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A6F9CA0-3A8C-2C75-D994-FF61439DEB65}"/>
              </a:ext>
            </a:extLst>
          </p:cNvPr>
          <p:cNvSpPr/>
          <p:nvPr/>
        </p:nvSpPr>
        <p:spPr>
          <a:xfrm>
            <a:off x="1167382" y="1319739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03821D-3D53-5057-2291-876D19C31700}"/>
              </a:ext>
            </a:extLst>
          </p:cNvPr>
          <p:cNvSpPr txBox="1"/>
          <p:nvPr/>
        </p:nvSpPr>
        <p:spPr>
          <a:xfrm>
            <a:off x="1749516" y="1399460"/>
            <a:ext cx="7904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Главный врач</a:t>
            </a:r>
            <a:r>
              <a:rPr lang="en-US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Зайцева Анна Анатольевна</a:t>
            </a:r>
            <a:r>
              <a:rPr lang="ru-RU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Приём в понедельник: с 15</a:t>
            </a:r>
            <a:r>
              <a:rPr lang="en-US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00 до 19</a:t>
            </a:r>
            <a:r>
              <a:rPr lang="en-US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четверг: с 09:00 до 12:00</a:t>
            </a:r>
            <a:r>
              <a:rPr lang="ru-RU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Предварительная запись по телефону</a:t>
            </a:r>
            <a:r>
              <a:rPr lang="en-US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+7</a:t>
            </a:r>
            <a:r>
              <a:rPr lang="en-US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(499) 204-92-62</a:t>
            </a:r>
            <a:r>
              <a:rPr lang="ru-RU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1B4DC2-D33B-86CC-5711-0F82D92F1DDD}"/>
              </a:ext>
            </a:extLst>
          </p:cNvPr>
          <p:cNvSpPr txBox="1"/>
          <p:nvPr/>
        </p:nvSpPr>
        <p:spPr>
          <a:xfrm>
            <a:off x="1354379" y="1336668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7772C-DC4F-5792-C9CF-BF3C2A0CD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AD4B7F1A-BA9B-4DCF-DFDA-066226C4F720}"/>
              </a:ext>
            </a:extLst>
          </p:cNvPr>
          <p:cNvSpPr/>
          <p:nvPr/>
        </p:nvSpPr>
        <p:spPr>
          <a:xfrm rot="1903381">
            <a:off x="2419034" y="2354632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id="{5FBCA1A2-4D5C-4D52-F91B-F57C559C854F}"/>
              </a:ext>
            </a:extLst>
          </p:cNvPr>
          <p:cNvSpPr/>
          <p:nvPr/>
        </p:nvSpPr>
        <p:spPr>
          <a:xfrm rot="1897298">
            <a:off x="6094168" y="2194512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id="{73DC4FAC-0799-B345-7E83-3E5663E63477}"/>
              </a:ext>
            </a:extLst>
          </p:cNvPr>
          <p:cNvSpPr/>
          <p:nvPr/>
        </p:nvSpPr>
        <p:spPr>
          <a:xfrm rot="1903381">
            <a:off x="5291491" y="3389512"/>
            <a:ext cx="550444" cy="462727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2C9BE7E9-6AEA-19B0-EF8F-A2824B2B1EE7}"/>
              </a:ext>
            </a:extLst>
          </p:cNvPr>
          <p:cNvSpPr/>
          <p:nvPr/>
        </p:nvSpPr>
        <p:spPr>
          <a:xfrm rot="1897298">
            <a:off x="8447121" y="1343104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id="{EF7C7D3E-293C-9BBF-0318-3B7C14A7C6C4}"/>
              </a:ext>
            </a:extLst>
          </p:cNvPr>
          <p:cNvSpPr/>
          <p:nvPr/>
        </p:nvSpPr>
        <p:spPr>
          <a:xfrm>
            <a:off x="4682487" y="1165822"/>
            <a:ext cx="1131372" cy="97532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FB0FE9-DDF5-477F-CDE8-33740BF32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A35AC0C9-C3FC-82C5-37BB-541BB95CD78B}"/>
              </a:ext>
            </a:extLst>
          </p:cNvPr>
          <p:cNvSpPr/>
          <p:nvPr/>
        </p:nvSpPr>
        <p:spPr>
          <a:xfrm>
            <a:off x="6242613" y="1241003"/>
            <a:ext cx="3240000" cy="2880000"/>
          </a:xfrm>
          <a:prstGeom prst="hexagon">
            <a:avLst>
              <a:gd name="adj" fmla="val 16844"/>
              <a:gd name="vf" fmla="val 115470"/>
            </a:avLst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FD8F5841-44AF-C1A1-94CF-2BC84CFD3B74}"/>
              </a:ext>
            </a:extLst>
          </p:cNvPr>
          <p:cNvSpPr/>
          <p:nvPr/>
        </p:nvSpPr>
        <p:spPr>
          <a:xfrm>
            <a:off x="2755469" y="1235201"/>
            <a:ext cx="3240000" cy="2880000"/>
          </a:xfrm>
          <a:prstGeom prst="hexagon">
            <a:avLst>
              <a:gd name="adj" fmla="val 16844"/>
              <a:gd name="vf" fmla="val 115470"/>
            </a:avLst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F0D573-7B81-3786-20CC-13B5DCFC8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66" y="4251290"/>
            <a:ext cx="2382496" cy="23824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80EBD1-8239-171B-DE06-BE0B54611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17" y="4244796"/>
            <a:ext cx="2388669" cy="2388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4CD081-5F39-EA61-7D10-599414512E41}"/>
              </a:ext>
            </a:extLst>
          </p:cNvPr>
          <p:cNvSpPr txBox="1"/>
          <p:nvPr/>
        </p:nvSpPr>
        <p:spPr>
          <a:xfrm>
            <a:off x="1083076" y="359422"/>
            <a:ext cx="7649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НАШИ СОЦИАЛЬНЫЕ СЕТИ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endParaRPr lang="ru-RU" sz="19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53E3ED9-4EE6-E5DF-6B9F-C8C538EF33D1}"/>
              </a:ext>
            </a:extLst>
          </p:cNvPr>
          <p:cNvCxnSpPr>
            <a:cxnSpLocks/>
          </p:cNvCxnSpPr>
          <p:nvPr/>
        </p:nvCxnSpPr>
        <p:spPr>
          <a:xfrm>
            <a:off x="1167382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2EC2D9-5E13-BED4-55C2-CD1C75F23B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6D5ED1-9CBF-798D-7E94-E8063A5456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435BD6-09A5-FEEE-42C3-4E010F09A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4217" y="1483952"/>
            <a:ext cx="2382498" cy="2382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F7EFB84-51D4-7AA5-AE82-D0102FDE5743}"/>
              </a:ext>
            </a:extLst>
          </p:cNvPr>
          <p:cNvSpPr/>
          <p:nvPr/>
        </p:nvSpPr>
        <p:spPr>
          <a:xfrm>
            <a:off x="3184217" y="4251290"/>
            <a:ext cx="2382496" cy="2382496"/>
          </a:xfrm>
          <a:prstGeom prst="roundRect">
            <a:avLst>
              <a:gd name="adj" fmla="val 6423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12"/>
              </a:buBlip>
            </a:pPr>
            <a:endParaRPr lang="ru-RU" sz="19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832ED86-DF22-6132-4828-80C46F6D782A}"/>
              </a:ext>
            </a:extLst>
          </p:cNvPr>
          <p:cNvSpPr/>
          <p:nvPr/>
        </p:nvSpPr>
        <p:spPr>
          <a:xfrm>
            <a:off x="6671366" y="4250969"/>
            <a:ext cx="2382496" cy="2382496"/>
          </a:xfrm>
          <a:prstGeom prst="roundRect">
            <a:avLst>
              <a:gd name="adj" fmla="val 6423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12"/>
              </a:buBlip>
            </a:pPr>
            <a:endParaRPr lang="ru-RU" sz="1900" dirty="0">
              <a:solidFill>
                <a:srgbClr val="1B2E5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063F31-F826-614F-3C61-5B241B42DB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1364" y="1483952"/>
            <a:ext cx="2382498" cy="2382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7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marL="571500" indent="-571500" algn="ctr">
              <a:buBlip>
                <a:blip r:embed="rId3"/>
              </a:buBlip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СПАСИБО ЗА ВНИМАНИЕ !</a:t>
            </a: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D86D356B-B4F5-B11C-79CB-E84A8940A3EC}"/>
              </a:ext>
            </a:extLst>
          </p:cNvPr>
          <p:cNvSpPr/>
          <p:nvPr/>
        </p:nvSpPr>
        <p:spPr>
          <a:xfrm rot="18625769">
            <a:off x="2075728" y="4986270"/>
            <a:ext cx="1493084" cy="1287141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A30BDA57-DDEB-4A60-673B-4D03868410AC}"/>
              </a:ext>
            </a:extLst>
          </p:cNvPr>
          <p:cNvSpPr/>
          <p:nvPr/>
        </p:nvSpPr>
        <p:spPr>
          <a:xfrm>
            <a:off x="7738754" y="404737"/>
            <a:ext cx="1493084" cy="1287141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B966FF-ED74-0085-C70C-9BE23491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353E2C-5D3D-5683-B2C8-F45618D05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4A38AB6-27C9-5827-FFA8-00E23C64A0BA}"/>
              </a:ext>
            </a:extLst>
          </p:cNvPr>
          <p:cNvSpPr/>
          <p:nvPr/>
        </p:nvSpPr>
        <p:spPr>
          <a:xfrm rot="19943957">
            <a:off x="627050" y="3473863"/>
            <a:ext cx="1028533" cy="927769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id="{9DF5416C-935D-12C4-78C6-640106713A2D}"/>
              </a:ext>
            </a:extLst>
          </p:cNvPr>
          <p:cNvSpPr/>
          <p:nvPr/>
        </p:nvSpPr>
        <p:spPr>
          <a:xfrm rot="19763738">
            <a:off x="10282816" y="5526052"/>
            <a:ext cx="743720" cy="641138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AC285A-CC72-C91D-1B6F-D4AA3AE88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660550">
            <a:off x="757368" y="4839231"/>
            <a:ext cx="190214" cy="19857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34E1A0-5E87-BF67-390A-156CCA599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660550">
            <a:off x="3493166" y="2612807"/>
            <a:ext cx="190214" cy="1985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9BE8C5-717B-D35B-92F0-80223EB04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660550">
            <a:off x="6191925" y="4830295"/>
            <a:ext cx="190214" cy="1985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7D0EF85-696E-5FC1-A5B2-01891F554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660550">
            <a:off x="8546772" y="2425468"/>
            <a:ext cx="190214" cy="1985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F44180-BC1B-E270-9748-C594CF66B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67B68-DD0A-0B1E-1119-F93BC1BD17CB}"/>
              </a:ext>
            </a:extLst>
          </p:cNvPr>
          <p:cNvSpPr txBox="1"/>
          <p:nvPr/>
        </p:nvSpPr>
        <p:spPr>
          <a:xfrm>
            <a:off x="470653" y="399182"/>
            <a:ext cx="846362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B2E51"/>
                </a:solidFill>
              </a:rPr>
              <a:t>В 2025 году в Москве построили 13 новых медицинских объектов и реконструировали порядка 80.</a:t>
            </a:r>
          </a:p>
          <a:p>
            <a:endParaRPr lang="ru-RU" sz="1600" dirty="0">
              <a:solidFill>
                <a:srgbClr val="1B2E51"/>
              </a:solidFill>
            </a:endParaRPr>
          </a:p>
          <a:p>
            <a:r>
              <a:rPr lang="ru-RU" sz="1600" dirty="0">
                <a:solidFill>
                  <a:srgbClr val="1B2E51"/>
                </a:solidFill>
              </a:rPr>
              <a:t>🏥 Главные открытия:</a:t>
            </a:r>
          </a:p>
          <a:p>
            <a:r>
              <a:rPr lang="ru-RU" sz="1600" dirty="0">
                <a:solidFill>
                  <a:srgbClr val="1B2E51"/>
                </a:solidFill>
              </a:rPr>
              <a:t>• Детская больница св. Владимира — 20 отделений, 15 операционных, вертолётная площадка.</a:t>
            </a:r>
          </a:p>
          <a:p>
            <a:r>
              <a:rPr lang="ru-RU" sz="1600" dirty="0">
                <a:solidFill>
                  <a:srgbClr val="1B2E51"/>
                </a:solidFill>
              </a:rPr>
              <a:t>• Центр быстрой амбулаторной хирургии в Морозовской больнице — 11 тыс. детей пролечено за год.</a:t>
            </a:r>
          </a:p>
          <a:p>
            <a:endParaRPr lang="ru-RU" sz="1600" dirty="0">
              <a:solidFill>
                <a:srgbClr val="1B2E51"/>
              </a:solidFill>
            </a:endParaRPr>
          </a:p>
          <a:p>
            <a:r>
              <a:rPr lang="ru-RU" sz="1600" dirty="0">
                <a:solidFill>
                  <a:srgbClr val="1B2E51"/>
                </a:solidFill>
              </a:rPr>
              <a:t>📈 Программа поликлиник завершена: реконструировано 340+ зданий, в 2025 — 64 здания.</a:t>
            </a:r>
          </a:p>
          <a:p>
            <a:endParaRPr lang="ru-RU" sz="1600" dirty="0">
              <a:solidFill>
                <a:srgbClr val="1B2E51"/>
              </a:solidFill>
            </a:endParaRPr>
          </a:p>
          <a:p>
            <a:r>
              <a:rPr lang="ru-RU" sz="1600" dirty="0">
                <a:solidFill>
                  <a:srgbClr val="1B2E51"/>
                </a:solidFill>
              </a:rPr>
              <a:t>Заработали суперсовременный многопрофильный комплекс Детской больницы святого Владимира, несколько обновлённых исторических корпусов Морозовской больницы, шесть специализированных центров по лечению заболеваний сердца и желудочно-кишечного тракта на базе крупнейших детских стационаров. Для семей с детьми, рождённых раньше срока, с низким весом или перенёсших критическое состояние создали проект "Ранняя помощь", в котором врачи, специалисты соцзащиты и образования помогают малышам развиваться в соответствии с нормой.</a:t>
            </a:r>
          </a:p>
          <a:p>
            <a:endParaRPr lang="ru-RU" sz="1600" dirty="0">
              <a:solidFill>
                <a:srgbClr val="1B2E51"/>
              </a:solidFill>
            </a:endParaRPr>
          </a:p>
          <a:p>
            <a:endParaRPr lang="ru-RU" sz="1600" dirty="0">
              <a:solidFill>
                <a:srgbClr val="1B2E51"/>
              </a:solidFill>
            </a:endParaRPr>
          </a:p>
          <a:p>
            <a:endParaRPr lang="ru-RU" sz="1600" dirty="0">
              <a:solidFill>
                <a:srgbClr val="1B2E51"/>
              </a:solidFill>
            </a:endParaRPr>
          </a:p>
          <a:p>
            <a:endParaRPr lang="ru-RU" sz="1600" dirty="0">
              <a:solidFill>
                <a:srgbClr val="1B2E51"/>
              </a:solidFill>
            </a:endParaRPr>
          </a:p>
          <a:p>
            <a:endParaRPr lang="ru-RU" dirty="0">
              <a:solidFill>
                <a:srgbClr val="1B2E51"/>
              </a:solidFill>
            </a:endParaRPr>
          </a:p>
          <a:p>
            <a:endParaRPr lang="ru-RU" dirty="0">
              <a:solidFill>
                <a:srgbClr val="1B2E51"/>
              </a:solidFill>
            </a:endParaRPr>
          </a:p>
          <a:p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21848A-D57E-84FB-51B3-FCF4E7804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9597005" y="2839673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84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Прямоугольник: скругленные углы 1058">
            <a:extLst>
              <a:ext uri="{FF2B5EF4-FFF2-40B4-BE49-F238E27FC236}">
                <a16:creationId xmlns:a16="http://schemas.microsoft.com/office/drawing/2014/main" id="{162939BC-E77E-9B95-5139-FFB8E9B9F28E}"/>
              </a:ext>
            </a:extLst>
          </p:cNvPr>
          <p:cNvSpPr/>
          <p:nvPr/>
        </p:nvSpPr>
        <p:spPr>
          <a:xfrm>
            <a:off x="1198485" y="1772626"/>
            <a:ext cx="9755508" cy="4796330"/>
          </a:xfrm>
          <a:prstGeom prst="roundRect">
            <a:avLst>
              <a:gd name="adj" fmla="val 9652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201F514E-F844-1DE1-24C0-DE0EFDBF9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2ADC9F-CF54-1039-97DA-751CF735B666}"/>
              </a:ext>
            </a:extLst>
          </p:cNvPr>
          <p:cNvSpPr/>
          <p:nvPr/>
        </p:nvSpPr>
        <p:spPr>
          <a:xfrm>
            <a:off x="737669" y="3590107"/>
            <a:ext cx="914400" cy="23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006FE1C-C41F-0281-74C0-8F24A6DFEB71}"/>
              </a:ext>
            </a:extLst>
          </p:cNvPr>
          <p:cNvSpPr/>
          <p:nvPr/>
        </p:nvSpPr>
        <p:spPr>
          <a:xfrm>
            <a:off x="700612" y="4514752"/>
            <a:ext cx="914400" cy="973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B05AE-F0A9-1F3E-1464-988AD4D05643}"/>
              </a:ext>
            </a:extLst>
          </p:cNvPr>
          <p:cNvSpPr txBox="1"/>
          <p:nvPr/>
        </p:nvSpPr>
        <p:spPr>
          <a:xfrm>
            <a:off x="1083074" y="359422"/>
            <a:ext cx="7662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</a:t>
            </a:r>
            <a:b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2025 ГОД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5" name="Заголовок 1">
            <a:extLst>
              <a:ext uri="{FF2B5EF4-FFF2-40B4-BE49-F238E27FC236}">
                <a16:creationId xmlns:a16="http://schemas.microsoft.com/office/drawing/2014/main" id="{82C22F59-C934-D8E0-F883-A389C5321772}"/>
              </a:ext>
            </a:extLst>
          </p:cNvPr>
          <p:cNvSpPr txBox="1">
            <a:spLocks/>
          </p:cNvSpPr>
          <p:nvPr/>
        </p:nvSpPr>
        <p:spPr>
          <a:xfrm>
            <a:off x="549374" y="4144102"/>
            <a:ext cx="1285167" cy="3584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МОЩНОСТЬ</a:t>
            </a:r>
          </a:p>
        </p:txBody>
      </p:sp>
      <p:sp>
        <p:nvSpPr>
          <p:cNvPr id="1052" name="Заголовок 1">
            <a:extLst>
              <a:ext uri="{FF2B5EF4-FFF2-40B4-BE49-F238E27FC236}">
                <a16:creationId xmlns:a16="http://schemas.microsoft.com/office/drawing/2014/main" id="{DC8559BA-B83C-04F8-3FD0-FCEE6F76B2A9}"/>
              </a:ext>
            </a:extLst>
          </p:cNvPr>
          <p:cNvSpPr txBox="1">
            <a:spLocks/>
          </p:cNvSpPr>
          <p:nvPr/>
        </p:nvSpPr>
        <p:spPr>
          <a:xfrm>
            <a:off x="292956" y="5772694"/>
            <a:ext cx="1800275" cy="5030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ПРИКРЕПЛЕННОЕ НАСЕЛЕНИЕ</a:t>
            </a:r>
          </a:p>
        </p:txBody>
      </p:sp>
      <p:sp>
        <p:nvSpPr>
          <p:cNvPr id="1068" name="Скругленный прямоугольник 25">
            <a:extLst>
              <a:ext uri="{FF2B5EF4-FFF2-40B4-BE49-F238E27FC236}">
                <a16:creationId xmlns:a16="http://schemas.microsoft.com/office/drawing/2014/main" id="{B4481D1F-2E6A-9B1B-6BF0-511BE64F5642}"/>
              </a:ext>
            </a:extLst>
          </p:cNvPr>
          <p:cNvSpPr/>
          <p:nvPr/>
        </p:nvSpPr>
        <p:spPr>
          <a:xfrm>
            <a:off x="8706167" y="1964487"/>
            <a:ext cx="1893337" cy="4412499"/>
          </a:xfrm>
          <a:prstGeom prst="roundRect">
            <a:avLst>
              <a:gd name="adj" fmla="val 14360"/>
            </a:avLst>
          </a:prstGeom>
          <a:solidFill>
            <a:srgbClr val="A4B85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rgbClr val="9FC63B"/>
              </a:solidFill>
            </a:endParaRPr>
          </a:p>
        </p:txBody>
      </p:sp>
      <p:sp>
        <p:nvSpPr>
          <p:cNvPr id="2" name="Скругленный прямоугольник 25">
            <a:extLst>
              <a:ext uri="{FF2B5EF4-FFF2-40B4-BE49-F238E27FC236}">
                <a16:creationId xmlns:a16="http://schemas.microsoft.com/office/drawing/2014/main" id="{95AFA808-23A5-0094-D0C9-F73108B9C8C2}"/>
              </a:ext>
            </a:extLst>
          </p:cNvPr>
          <p:cNvSpPr/>
          <p:nvPr/>
        </p:nvSpPr>
        <p:spPr>
          <a:xfrm>
            <a:off x="2313652" y="1972663"/>
            <a:ext cx="1893337" cy="4412499"/>
          </a:xfrm>
          <a:prstGeom prst="roundRect">
            <a:avLst>
              <a:gd name="adj" fmla="val 14360"/>
            </a:avLst>
          </a:prstGeom>
          <a:solidFill>
            <a:srgbClr val="A4B85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rgbClr val="9FC63B"/>
              </a:solidFill>
            </a:endParaRPr>
          </a:p>
        </p:txBody>
      </p:sp>
      <p:sp>
        <p:nvSpPr>
          <p:cNvPr id="3" name="Скругленный прямоугольник 25">
            <a:extLst>
              <a:ext uri="{FF2B5EF4-FFF2-40B4-BE49-F238E27FC236}">
                <a16:creationId xmlns:a16="http://schemas.microsoft.com/office/drawing/2014/main" id="{89269A00-A1C1-D918-3E8E-3D06D03C02AA}"/>
              </a:ext>
            </a:extLst>
          </p:cNvPr>
          <p:cNvSpPr/>
          <p:nvPr/>
        </p:nvSpPr>
        <p:spPr>
          <a:xfrm>
            <a:off x="4431491" y="1965933"/>
            <a:ext cx="1893337" cy="4412499"/>
          </a:xfrm>
          <a:prstGeom prst="roundRect">
            <a:avLst>
              <a:gd name="adj" fmla="val 14360"/>
            </a:avLst>
          </a:prstGeom>
          <a:solidFill>
            <a:srgbClr val="A4B85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rgbClr val="9FC63B"/>
              </a:solidFill>
            </a:endParaRPr>
          </a:p>
        </p:txBody>
      </p:sp>
      <p:sp>
        <p:nvSpPr>
          <p:cNvPr id="6" name="Скругленный прямоугольник 25">
            <a:extLst>
              <a:ext uri="{FF2B5EF4-FFF2-40B4-BE49-F238E27FC236}">
                <a16:creationId xmlns:a16="http://schemas.microsoft.com/office/drawing/2014/main" id="{FCE3D6A4-45BC-CC33-90D3-E4F7295AD8A3}"/>
              </a:ext>
            </a:extLst>
          </p:cNvPr>
          <p:cNvSpPr/>
          <p:nvPr/>
        </p:nvSpPr>
        <p:spPr>
          <a:xfrm>
            <a:off x="6567498" y="1965933"/>
            <a:ext cx="1893337" cy="4412499"/>
          </a:xfrm>
          <a:prstGeom prst="roundRect">
            <a:avLst>
              <a:gd name="adj" fmla="val 14360"/>
            </a:avLst>
          </a:prstGeom>
          <a:solidFill>
            <a:srgbClr val="A4B85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rgbClr val="9FC63B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8825EEC-0501-33A1-EEC7-66ED385C5605}"/>
              </a:ext>
            </a:extLst>
          </p:cNvPr>
          <p:cNvSpPr txBox="1">
            <a:spLocks/>
          </p:cNvSpPr>
          <p:nvPr/>
        </p:nvSpPr>
        <p:spPr>
          <a:xfrm>
            <a:off x="2311767" y="4765178"/>
            <a:ext cx="1893337" cy="122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22780</a:t>
            </a:r>
            <a:br>
              <a:rPr lang="ru-RU" sz="3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 прикреплено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5B41015-BA8B-0FD9-83E2-1E986A42F18D}"/>
              </a:ext>
            </a:extLst>
          </p:cNvPr>
          <p:cNvSpPr txBox="1">
            <a:spLocks/>
          </p:cNvSpPr>
          <p:nvPr/>
        </p:nvSpPr>
        <p:spPr>
          <a:xfrm>
            <a:off x="4429606" y="4757859"/>
            <a:ext cx="1893337" cy="122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10 570</a:t>
            </a:r>
            <a:br>
              <a:rPr lang="ru-RU" sz="3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 прикреплено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FC57E11-F710-5D5A-92A3-4E61B4145C9C}"/>
              </a:ext>
            </a:extLst>
          </p:cNvPr>
          <p:cNvSpPr txBox="1">
            <a:spLocks/>
          </p:cNvSpPr>
          <p:nvPr/>
        </p:nvSpPr>
        <p:spPr>
          <a:xfrm>
            <a:off x="6565613" y="4754254"/>
            <a:ext cx="1893337" cy="122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17 607</a:t>
            </a:r>
            <a:br>
              <a:rPr lang="ru-RU" sz="3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 прикреплено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BD0A2C1-B1A6-1D13-B2B4-8EFD94CCF0EB}"/>
              </a:ext>
            </a:extLst>
          </p:cNvPr>
          <p:cNvSpPr txBox="1">
            <a:spLocks/>
          </p:cNvSpPr>
          <p:nvPr/>
        </p:nvSpPr>
        <p:spPr>
          <a:xfrm>
            <a:off x="8706167" y="4752808"/>
            <a:ext cx="1893337" cy="122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9522</a:t>
            </a:r>
            <a:br>
              <a:rPr lang="ru-RU" sz="3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человек прикреплено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B28C9BEC-CA7C-6D4C-FD5C-459F00AF9612}"/>
              </a:ext>
            </a:extLst>
          </p:cNvPr>
          <p:cNvSpPr txBox="1">
            <a:spLocks/>
          </p:cNvSpPr>
          <p:nvPr/>
        </p:nvSpPr>
        <p:spPr>
          <a:xfrm>
            <a:off x="8706167" y="2067780"/>
            <a:ext cx="1893337" cy="73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ФИЛИАЛ №3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AA78A0B-0E09-70E0-E898-E3A928EF1823}"/>
              </a:ext>
            </a:extLst>
          </p:cNvPr>
          <p:cNvSpPr txBox="1">
            <a:spLocks/>
          </p:cNvSpPr>
          <p:nvPr/>
        </p:nvSpPr>
        <p:spPr>
          <a:xfrm>
            <a:off x="6565612" y="2069225"/>
            <a:ext cx="1893337" cy="73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ФИЛИАЛ №2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1B91145-1243-810F-0929-A004A36A1DC3}"/>
              </a:ext>
            </a:extLst>
          </p:cNvPr>
          <p:cNvSpPr txBox="1">
            <a:spLocks/>
          </p:cNvSpPr>
          <p:nvPr/>
        </p:nvSpPr>
        <p:spPr>
          <a:xfrm>
            <a:off x="4456532" y="2069224"/>
            <a:ext cx="1893337" cy="73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ФИЛИАЛ №1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EAA2E78-CE6D-EA98-BA1A-D67B15F74898}"/>
              </a:ext>
            </a:extLst>
          </p:cNvPr>
          <p:cNvSpPr txBox="1">
            <a:spLocks/>
          </p:cNvSpPr>
          <p:nvPr/>
        </p:nvSpPr>
        <p:spPr>
          <a:xfrm>
            <a:off x="2311767" y="2074279"/>
            <a:ext cx="1893337" cy="73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ГОЛОВНОЕ ЗДАНИЕ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6FF2387A-F217-382B-9A71-28E21324B747}"/>
              </a:ext>
            </a:extLst>
          </p:cNvPr>
          <p:cNvSpPr txBox="1">
            <a:spLocks/>
          </p:cNvSpPr>
          <p:nvPr/>
        </p:nvSpPr>
        <p:spPr>
          <a:xfrm>
            <a:off x="2315529" y="3047803"/>
            <a:ext cx="1893336" cy="123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740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6392462C-4D9D-9844-566B-839C541117FA}"/>
              </a:ext>
            </a:extLst>
          </p:cNvPr>
          <p:cNvSpPr txBox="1">
            <a:spLocks/>
          </p:cNvSpPr>
          <p:nvPr/>
        </p:nvSpPr>
        <p:spPr>
          <a:xfrm>
            <a:off x="4429607" y="3040026"/>
            <a:ext cx="1893336" cy="123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270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FE8DFF40-4C96-91DC-C3D4-1E48EDAEC11D}"/>
              </a:ext>
            </a:extLst>
          </p:cNvPr>
          <p:cNvSpPr txBox="1">
            <a:spLocks/>
          </p:cNvSpPr>
          <p:nvPr/>
        </p:nvSpPr>
        <p:spPr>
          <a:xfrm>
            <a:off x="6563105" y="3040026"/>
            <a:ext cx="1893336" cy="123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410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D02FFC1-2B2D-D110-7227-66D861DA426D}"/>
              </a:ext>
            </a:extLst>
          </p:cNvPr>
          <p:cNvSpPr txBox="1">
            <a:spLocks/>
          </p:cNvSpPr>
          <p:nvPr/>
        </p:nvSpPr>
        <p:spPr>
          <a:xfrm>
            <a:off x="8698764" y="3038580"/>
            <a:ext cx="1893336" cy="123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270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id="{43B99528-7D83-8BBB-E458-7CC44C9DF96E}"/>
              </a:ext>
            </a:extLst>
          </p:cNvPr>
          <p:cNvSpPr/>
          <p:nvPr/>
        </p:nvSpPr>
        <p:spPr>
          <a:xfrm rot="20049639">
            <a:off x="1937083" y="2726183"/>
            <a:ext cx="743720" cy="641138"/>
          </a:xfrm>
          <a:prstGeom prst="hexagon">
            <a:avLst>
              <a:gd name="adj" fmla="val 37526"/>
              <a:gd name="vf" fmla="val 115470"/>
            </a:avLst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0F9E70DA-57A3-ACC7-A82E-05608280B18D}"/>
              </a:ext>
            </a:extLst>
          </p:cNvPr>
          <p:cNvSpPr/>
          <p:nvPr/>
        </p:nvSpPr>
        <p:spPr>
          <a:xfrm rot="5400000">
            <a:off x="3762230" y="4133914"/>
            <a:ext cx="668563" cy="592075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1CCFE055-1D3A-083A-175C-E64C6884D9BC}"/>
              </a:ext>
            </a:extLst>
          </p:cNvPr>
          <p:cNvSpPr/>
          <p:nvPr/>
        </p:nvSpPr>
        <p:spPr>
          <a:xfrm rot="5400000">
            <a:off x="4364533" y="6081149"/>
            <a:ext cx="668563" cy="539037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id="{5919FB99-B947-2C7A-EC10-8E38D6F31A77}"/>
              </a:ext>
            </a:extLst>
          </p:cNvPr>
          <p:cNvSpPr/>
          <p:nvPr/>
        </p:nvSpPr>
        <p:spPr>
          <a:xfrm rot="5400000">
            <a:off x="6439274" y="2598400"/>
            <a:ext cx="555461" cy="539037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Шестиугольник 27">
            <a:extLst>
              <a:ext uri="{FF2B5EF4-FFF2-40B4-BE49-F238E27FC236}">
                <a16:creationId xmlns:a16="http://schemas.microsoft.com/office/drawing/2014/main" id="{70822FAD-7834-CA7B-5EB8-62C2DEE16775}"/>
              </a:ext>
            </a:extLst>
          </p:cNvPr>
          <p:cNvSpPr/>
          <p:nvPr/>
        </p:nvSpPr>
        <p:spPr>
          <a:xfrm rot="7888967">
            <a:off x="10128898" y="4076062"/>
            <a:ext cx="772099" cy="647693"/>
          </a:xfrm>
          <a:prstGeom prst="hexagon">
            <a:avLst>
              <a:gd name="adj" fmla="val 33647"/>
              <a:gd name="vf" fmla="val 115470"/>
            </a:avLst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>
            <a:extLst>
              <a:ext uri="{FF2B5EF4-FFF2-40B4-BE49-F238E27FC236}">
                <a16:creationId xmlns:a16="http://schemas.microsoft.com/office/drawing/2014/main" id="{98F75A42-491B-E4FE-DD9C-005781345276}"/>
              </a:ext>
            </a:extLst>
          </p:cNvPr>
          <p:cNvSpPr/>
          <p:nvPr/>
        </p:nvSpPr>
        <p:spPr>
          <a:xfrm rot="849751">
            <a:off x="8565264" y="2783055"/>
            <a:ext cx="435727" cy="396524"/>
          </a:xfrm>
          <a:prstGeom prst="hexagon">
            <a:avLst/>
          </a:prstGeom>
          <a:noFill/>
          <a:ln w="12700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284A9B-0C5D-F2D1-C091-68C24C7E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F04721-9217-B041-8DF5-9089E8627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1EC5C00-5AFF-3D48-C55D-54959C4BD8D3}"/>
              </a:ext>
            </a:extLst>
          </p:cNvPr>
          <p:cNvCxnSpPr>
            <a:cxnSpLocks/>
          </p:cNvCxnSpPr>
          <p:nvPr/>
        </p:nvCxnSpPr>
        <p:spPr>
          <a:xfrm>
            <a:off x="1190901" y="1454813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912BDFBE-0D74-AFFC-86F3-1F3CF068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2" y="2909426"/>
            <a:ext cx="1234676" cy="1234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6400F7F-110E-897F-D551-2D3130D8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2" y="4529140"/>
            <a:ext cx="1234676" cy="1234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BF6F9-3149-C27B-1BB5-E6C20956A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id="{2D888470-1945-A451-3BC0-8E53A627ADA5}"/>
              </a:ext>
            </a:extLst>
          </p:cNvPr>
          <p:cNvSpPr/>
          <p:nvPr/>
        </p:nvSpPr>
        <p:spPr>
          <a:xfrm rot="5400000">
            <a:off x="7983648" y="2244191"/>
            <a:ext cx="1980433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B0BA686-8799-4FAE-F72F-8B0B710E2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049" y="2327321"/>
            <a:ext cx="2093630" cy="20936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AA03E7-713A-DD42-C180-5B49B65B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009865E7-A801-1DD7-18F1-17C56FF2B2F3}"/>
              </a:ext>
            </a:extLst>
          </p:cNvPr>
          <p:cNvSpPr/>
          <p:nvPr/>
        </p:nvSpPr>
        <p:spPr>
          <a:xfrm rot="5400000">
            <a:off x="2232703" y="2244191"/>
            <a:ext cx="1980433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143B7C-F71C-E8AD-85D2-05DBF316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45" y="2327321"/>
            <a:ext cx="2093630" cy="20936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1F129B9-5C1C-94FA-607D-AA0D9157FD87}"/>
              </a:ext>
            </a:extLst>
          </p:cNvPr>
          <p:cNvSpPr/>
          <p:nvPr/>
        </p:nvSpPr>
        <p:spPr>
          <a:xfrm>
            <a:off x="2349398" y="4234098"/>
            <a:ext cx="1796010" cy="11366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10966-8051-F126-A7A3-10698F0C3229}"/>
              </a:ext>
            </a:extLst>
          </p:cNvPr>
          <p:cNvSpPr txBox="1"/>
          <p:nvPr/>
        </p:nvSpPr>
        <p:spPr>
          <a:xfrm>
            <a:off x="1083074" y="359422"/>
            <a:ext cx="7680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ЧИСЛЕННОСТЬ ПРИКРЕПЛЕННОГО НАСЕЛЕНИЯ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2025 ГОД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BC92246-3388-B788-08E6-AF0F87AF8F9B}"/>
              </a:ext>
            </a:extLst>
          </p:cNvPr>
          <p:cNvSpPr txBox="1">
            <a:spLocks/>
          </p:cNvSpPr>
          <p:nvPr/>
        </p:nvSpPr>
        <p:spPr>
          <a:xfrm>
            <a:off x="2349398" y="4329820"/>
            <a:ext cx="1796010" cy="994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31 225</a:t>
            </a:r>
          </a:p>
          <a:p>
            <a:pPr algn="ctr"/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МАЛЬЧИКОВ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29682DA-8FC3-5628-5028-317537931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660550">
            <a:off x="2092131" y="4574209"/>
            <a:ext cx="190214" cy="198576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CEC4F9D-EFB9-B608-3D04-15757960FDC9}"/>
              </a:ext>
            </a:extLst>
          </p:cNvPr>
          <p:cNvSpPr/>
          <p:nvPr/>
        </p:nvSpPr>
        <p:spPr>
          <a:xfrm>
            <a:off x="8120229" y="4234098"/>
            <a:ext cx="1796010" cy="11366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B9DDA841-82FD-F3D6-F1C7-F2155AB4CF9C}"/>
              </a:ext>
            </a:extLst>
          </p:cNvPr>
          <p:cNvSpPr txBox="1">
            <a:spLocks/>
          </p:cNvSpPr>
          <p:nvPr/>
        </p:nvSpPr>
        <p:spPr>
          <a:xfrm>
            <a:off x="8120229" y="4329820"/>
            <a:ext cx="1796010" cy="994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29 254</a:t>
            </a:r>
          </a:p>
          <a:p>
            <a:pPr algn="ctr"/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ДЕВОЧЕК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5EF5DB5-9403-D43B-0DEC-6E83463A0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660550">
            <a:off x="7862962" y="4574209"/>
            <a:ext cx="190214" cy="198576"/>
          </a:xfrm>
          <a:prstGeom prst="rect">
            <a:avLst/>
          </a:prstGeom>
        </p:spPr>
      </p:pic>
      <p:sp>
        <p:nvSpPr>
          <p:cNvPr id="1026" name="Прямоугольник: скругленные углы 1025">
            <a:extLst>
              <a:ext uri="{FF2B5EF4-FFF2-40B4-BE49-F238E27FC236}">
                <a16:creationId xmlns:a16="http://schemas.microsoft.com/office/drawing/2014/main" id="{D88074DF-3351-48B5-9DC3-60A63EFFF53C}"/>
              </a:ext>
            </a:extLst>
          </p:cNvPr>
          <p:cNvSpPr/>
          <p:nvPr/>
        </p:nvSpPr>
        <p:spPr>
          <a:xfrm>
            <a:off x="5205307" y="5107257"/>
            <a:ext cx="1796010" cy="11366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Заголовок 1">
            <a:extLst>
              <a:ext uri="{FF2B5EF4-FFF2-40B4-BE49-F238E27FC236}">
                <a16:creationId xmlns:a16="http://schemas.microsoft.com/office/drawing/2014/main" id="{E104E90E-75A9-5C9B-A1AF-0B8BE85E488A}"/>
              </a:ext>
            </a:extLst>
          </p:cNvPr>
          <p:cNvSpPr txBox="1">
            <a:spLocks/>
          </p:cNvSpPr>
          <p:nvPr/>
        </p:nvSpPr>
        <p:spPr>
          <a:xfrm>
            <a:off x="5205307" y="5202979"/>
            <a:ext cx="1796010" cy="994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60 479</a:t>
            </a:r>
          </a:p>
          <a:p>
            <a:pPr algn="ctr"/>
            <a:r>
              <a:rPr lang="ru-RU" sz="20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ЧЕЛОВЕК</a:t>
            </a:r>
          </a:p>
        </p:txBody>
      </p:sp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974311E5-1CDF-E950-6CD6-E1560BC79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660550">
            <a:off x="4948040" y="5485468"/>
            <a:ext cx="190214" cy="198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8F2295-5434-05DF-F028-4860E25931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7A79A6-57DC-13AF-2391-4C17CC008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ADAC1B6-2EAE-08D2-A5A9-878B6151ACBC}"/>
              </a:ext>
            </a:extLst>
          </p:cNvPr>
          <p:cNvCxnSpPr>
            <a:cxnSpLocks/>
          </p:cNvCxnSpPr>
          <p:nvPr/>
        </p:nvCxnSpPr>
        <p:spPr>
          <a:xfrm>
            <a:off x="1189607" y="1454813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D0505953-6B81-14EB-F787-963A53E6B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211982"/>
              </p:ext>
            </p:extLst>
          </p:nvPr>
        </p:nvGraphicFramePr>
        <p:xfrm>
          <a:off x="3577590" y="1750744"/>
          <a:ext cx="4240192" cy="3452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1420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B8EF3-382B-1FEF-6A1C-7852553EA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BAAF2023-DFDE-C86B-FE1C-1D7364B56299}"/>
              </a:ext>
            </a:extLst>
          </p:cNvPr>
          <p:cNvSpPr/>
          <p:nvPr/>
        </p:nvSpPr>
        <p:spPr>
          <a:xfrm rot="5400000">
            <a:off x="10054816" y="4034867"/>
            <a:ext cx="1980433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31B453-FE23-9D01-07E8-D2BD5A22A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Шестиугольник 1">
            <a:extLst>
              <a:ext uri="{FF2B5EF4-FFF2-40B4-BE49-F238E27FC236}">
                <a16:creationId xmlns:a16="http://schemas.microsoft.com/office/drawing/2014/main" id="{E72F1463-376D-56C4-4A41-05C8E40DE83B}"/>
              </a:ext>
            </a:extLst>
          </p:cNvPr>
          <p:cNvSpPr/>
          <p:nvPr/>
        </p:nvSpPr>
        <p:spPr>
          <a:xfrm rot="5400000">
            <a:off x="9084720" y="2342212"/>
            <a:ext cx="1980433" cy="170727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883C876-7592-3C58-06E9-C376BFDB1C51}"/>
              </a:ext>
            </a:extLst>
          </p:cNvPr>
          <p:cNvSpPr/>
          <p:nvPr/>
        </p:nvSpPr>
        <p:spPr>
          <a:xfrm>
            <a:off x="1171852" y="1270834"/>
            <a:ext cx="7715554" cy="360663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4655" marR="71755" indent="-342900" algn="just">
              <a:spcAft>
                <a:spcPts val="0"/>
              </a:spcAft>
              <a:buBlip>
                <a:blip r:embed="rId4"/>
              </a:buBlip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2025 году родилось и поступило под наблюдение поликлиники 2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214 детей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из них 1 115 мальчиков. </a:t>
            </a:r>
          </a:p>
          <a:p>
            <a:pPr marL="414655" marR="71755" indent="-342900" algn="just">
              <a:spcAft>
                <a:spcPts val="0"/>
              </a:spcAft>
              <a:buBlip>
                <a:blip r:embed="rId4"/>
              </a:buBlip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4"/>
              </a:buBlip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Всем детям проведено обследование на выявление нарушения слуха (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тест </a:t>
            </a:r>
            <a:r>
              <a:rPr lang="ru-RU" sz="22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отоакустической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эмиссии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), из них 8 в поликлинике. 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4"/>
              </a:buBlip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14655" marR="71755" indent="-342900" algn="just">
              <a:spcAft>
                <a:spcPts val="0"/>
              </a:spcAft>
              <a:buBlip>
                <a:blip r:embed="rId4"/>
              </a:buBlip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Обследовано на наследственную патологию 2 267 детей, из них 67 в поликлинике, по результатам обнаружена ФКУ у одного ребенка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86257-C40D-B92C-84C8-161F2C6515CC}"/>
              </a:ext>
            </a:extLst>
          </p:cNvPr>
          <p:cNvSpPr txBox="1"/>
          <p:nvPr/>
        </p:nvSpPr>
        <p:spPr>
          <a:xfrm>
            <a:off x="1083076" y="359422"/>
            <a:ext cx="7715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НОВОРОЖДЕННЫЕ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2025 ГОД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0367FE-A15D-A064-D44C-75F3256CC1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45FF400-C01A-4AF4-1019-8D63D4D95E6E}"/>
              </a:ext>
            </a:extLst>
          </p:cNvPr>
          <p:cNvCxnSpPr>
            <a:cxnSpLocks/>
          </p:cNvCxnSpPr>
          <p:nvPr/>
        </p:nvCxnSpPr>
        <p:spPr>
          <a:xfrm>
            <a:off x="1189607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8D6047-B25F-1BD3-32EE-087D67C7A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6BDD0E-7A7F-C0CA-8417-4AC6CBF2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38205" y="2482062"/>
            <a:ext cx="1326916" cy="1326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C9361A-37E3-CA3E-1168-6661A081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574" y="4197387"/>
            <a:ext cx="1326916" cy="1326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5C524D4E-822E-45FF-308E-EF38A335D09D}"/>
              </a:ext>
            </a:extLst>
          </p:cNvPr>
          <p:cNvSpPr/>
          <p:nvPr/>
        </p:nvSpPr>
        <p:spPr>
          <a:xfrm>
            <a:off x="1190142" y="5021416"/>
            <a:ext cx="1078128" cy="1040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F9EBC02-2A6B-BFE1-26E6-C0651C621615}"/>
              </a:ext>
            </a:extLst>
          </p:cNvPr>
          <p:cNvSpPr/>
          <p:nvPr/>
        </p:nvSpPr>
        <p:spPr>
          <a:xfrm>
            <a:off x="1189607" y="5019699"/>
            <a:ext cx="1079236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A2032-D172-FF84-92EB-684FBEFD4BFC}"/>
              </a:ext>
            </a:extLst>
          </p:cNvPr>
          <p:cNvSpPr txBox="1"/>
          <p:nvPr/>
        </p:nvSpPr>
        <p:spPr>
          <a:xfrm>
            <a:off x="1376604" y="5036628"/>
            <a:ext cx="452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998CF9-7DE5-9271-9A34-BF46E391A17F}"/>
              </a:ext>
            </a:extLst>
          </p:cNvPr>
          <p:cNvSpPr txBox="1"/>
          <p:nvPr/>
        </p:nvSpPr>
        <p:spPr>
          <a:xfrm>
            <a:off x="1700113" y="5171399"/>
            <a:ext cx="71872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marR="71755">
              <a:spcAft>
                <a:spcPts val="0"/>
              </a:spcAft>
            </a:pP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структуре заболеваемости детей в возрасте до 1 года </a:t>
            </a:r>
            <a:r>
              <a:rPr lang="ru-RU" sz="22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 первом месте </a:t>
            </a: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находятся </a:t>
            </a:r>
            <a:r>
              <a:rPr lang="ru-RU" sz="22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болезни органов дыхания</a:t>
            </a: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ru-RU" sz="22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 втором </a:t>
            </a: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2200" b="1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болезни глаз, на третьем – болезни кожи и подкожной клетчатки</a:t>
            </a:r>
            <a:r>
              <a:rPr lang="ru-RU" sz="2200" dirty="0">
                <a:solidFill>
                  <a:srgbClr val="1B2E5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86B7C6D6-703E-1CCD-7360-8A639B738A9D}"/>
              </a:ext>
            </a:extLst>
          </p:cNvPr>
          <p:cNvSpPr/>
          <p:nvPr/>
        </p:nvSpPr>
        <p:spPr>
          <a:xfrm rot="1903381">
            <a:off x="9743177" y="3952507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4CD65945-2606-2EDD-1378-EE3FBDA304CC}"/>
              </a:ext>
            </a:extLst>
          </p:cNvPr>
          <p:cNvSpPr/>
          <p:nvPr/>
        </p:nvSpPr>
        <p:spPr>
          <a:xfrm rot="1903381">
            <a:off x="10556712" y="2407073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7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71DCCD-5EDD-1CB4-1D54-0613839DE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EF2AB3-2357-4F2A-663B-7DECA24E2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944F0F-811C-3F6E-7DD6-CEAA787F1A68}"/>
              </a:ext>
            </a:extLst>
          </p:cNvPr>
          <p:cNvSpPr txBox="1"/>
          <p:nvPr/>
        </p:nvSpPr>
        <p:spPr>
          <a:xfrm>
            <a:off x="1083077" y="359422"/>
            <a:ext cx="786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ПОСЕЩЕНИЯ ПОЛИКЛИНИКИ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2025 ГОД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F61E87-F800-9983-261E-506C2F0736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E9CB980-71A9-EEF4-3E4B-4E56FCA6740D}"/>
              </a:ext>
            </a:extLst>
          </p:cNvPr>
          <p:cNvCxnSpPr>
            <a:cxnSpLocks/>
          </p:cNvCxnSpPr>
          <p:nvPr/>
        </p:nvCxnSpPr>
        <p:spPr>
          <a:xfrm>
            <a:off x="1189607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FFED1-89B7-5934-AAC0-316D5597F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119EC2B-7070-6E28-0D7E-822AFECBAB0C}"/>
              </a:ext>
            </a:extLst>
          </p:cNvPr>
          <p:cNvSpPr/>
          <p:nvPr/>
        </p:nvSpPr>
        <p:spPr>
          <a:xfrm>
            <a:off x="1422787" y="1281047"/>
            <a:ext cx="5981700" cy="470291"/>
          </a:xfrm>
          <a:prstGeom prst="roundRect">
            <a:avLst/>
          </a:prstGeom>
          <a:solidFill>
            <a:srgbClr val="AFC16B"/>
          </a:solidFill>
          <a:ln>
            <a:solidFill>
              <a:srgbClr val="A4B8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Всего за год 774 164 посещений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AF28481-6908-87EF-5171-E4B550CD4147}"/>
              </a:ext>
            </a:extLst>
          </p:cNvPr>
          <p:cNvSpPr/>
          <p:nvPr/>
        </p:nvSpPr>
        <p:spPr>
          <a:xfrm>
            <a:off x="7404487" y="1366222"/>
            <a:ext cx="3435694" cy="2697581"/>
          </a:xfrm>
          <a:prstGeom prst="ellipse">
            <a:avLst/>
          </a:prstGeom>
          <a:solidFill>
            <a:srgbClr val="FFF397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Онлайн за 2025 год было обработано </a:t>
            </a:r>
            <a:r>
              <a:rPr lang="ru-RU" sz="3600" b="1" dirty="0">
                <a:solidFill>
                  <a:srgbClr val="FF0000"/>
                </a:solidFill>
              </a:rPr>
              <a:t>4445 справок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E6EDDC-67C2-FAE8-132E-31B55D8B7FD7}"/>
              </a:ext>
            </a:extLst>
          </p:cNvPr>
          <p:cNvSpPr txBox="1"/>
          <p:nvPr/>
        </p:nvSpPr>
        <p:spPr>
          <a:xfrm>
            <a:off x="209594" y="2064566"/>
            <a:ext cx="7434303" cy="146423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внедрением электронного заказа справок количество посещений поликлиники с профилактической целью снизилось, увеличив доступность для пациентов, обращающихся по заболеванию.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8D85A5F-96E5-A18A-6CB8-F6E2AFAA52D4}"/>
              </a:ext>
            </a:extLst>
          </p:cNvPr>
          <p:cNvSpPr/>
          <p:nvPr/>
        </p:nvSpPr>
        <p:spPr>
          <a:xfrm>
            <a:off x="1696442" y="3616347"/>
            <a:ext cx="2286677" cy="669757"/>
          </a:xfrm>
          <a:prstGeom prst="ellipse">
            <a:avLst/>
          </a:prstGeom>
          <a:solidFill>
            <a:srgbClr val="AFC16B"/>
          </a:solidFill>
          <a:ln>
            <a:solidFill>
              <a:srgbClr val="A4B8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745F6-4ED7-ADD3-A87D-4FE28A656BEE}"/>
              </a:ext>
            </a:extLst>
          </p:cNvPr>
          <p:cNvSpPr txBox="1"/>
          <p:nvPr/>
        </p:nvSpPr>
        <p:spPr>
          <a:xfrm>
            <a:off x="1934472" y="3794065"/>
            <a:ext cx="2286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Как это работает?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0FE63E65-7121-4028-5783-59364DDF495E}"/>
              </a:ext>
            </a:extLst>
          </p:cNvPr>
          <p:cNvSpPr/>
          <p:nvPr/>
        </p:nvSpPr>
        <p:spPr>
          <a:xfrm rot="10800000">
            <a:off x="280255" y="4633545"/>
            <a:ext cx="3671347" cy="1119707"/>
          </a:xfrm>
          <a:prstGeom prst="wedgeRoundRectCallout">
            <a:avLst/>
          </a:prstGeom>
          <a:solidFill>
            <a:srgbClr val="E6E6E6"/>
          </a:solidFill>
          <a:ln>
            <a:solidFill>
              <a:srgbClr val="A4B8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D53F3-E0E6-E45B-067B-216BF293E198}"/>
              </a:ext>
            </a:extLst>
          </p:cNvPr>
          <p:cNvSpPr txBox="1"/>
          <p:nvPr/>
        </p:nvSpPr>
        <p:spPr>
          <a:xfrm>
            <a:off x="371376" y="4824066"/>
            <a:ext cx="3466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Пациент формирует заявку на нужную справку в своем Личном кабинете на 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mos.ru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(или 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emias.info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Стрелка: штриховая вправо 11">
            <a:extLst>
              <a:ext uri="{FF2B5EF4-FFF2-40B4-BE49-F238E27FC236}">
                <a16:creationId xmlns:a16="http://schemas.microsoft.com/office/drawing/2014/main" id="{BDB7B4B1-E950-703C-3010-76112AC3F6A0}"/>
              </a:ext>
            </a:extLst>
          </p:cNvPr>
          <p:cNvSpPr/>
          <p:nvPr/>
        </p:nvSpPr>
        <p:spPr>
          <a:xfrm>
            <a:off x="4356986" y="4047203"/>
            <a:ext cx="2996742" cy="2153693"/>
          </a:xfrm>
          <a:prstGeom prst="stripedRightArrow">
            <a:avLst/>
          </a:prstGeom>
          <a:solidFill>
            <a:srgbClr val="BDE7F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E8431-865D-27A5-7710-1828F11F0C48}"/>
              </a:ext>
            </a:extLst>
          </p:cNvPr>
          <p:cNvSpPr txBox="1"/>
          <p:nvPr/>
        </p:nvSpPr>
        <p:spPr>
          <a:xfrm>
            <a:off x="4714035" y="4754717"/>
            <a:ext cx="2386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Заявка автоматически поступает в поликлинику по месту прикрепления</a:t>
            </a:r>
          </a:p>
        </p:txBody>
      </p:sp>
      <p:sp>
        <p:nvSpPr>
          <p:cNvPr id="15" name="Свиток: вертикальный 14">
            <a:extLst>
              <a:ext uri="{FF2B5EF4-FFF2-40B4-BE49-F238E27FC236}">
                <a16:creationId xmlns:a16="http://schemas.microsoft.com/office/drawing/2014/main" id="{97884DAC-B909-80DA-5A48-25EB35390B85}"/>
              </a:ext>
            </a:extLst>
          </p:cNvPr>
          <p:cNvSpPr/>
          <p:nvPr/>
        </p:nvSpPr>
        <p:spPr>
          <a:xfrm>
            <a:off x="7506006" y="4056804"/>
            <a:ext cx="3810236" cy="2496888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E7ED8-6120-CC5E-BEAA-B3CCB24658C7}"/>
              </a:ext>
            </a:extLst>
          </p:cNvPr>
          <p:cNvSpPr txBox="1"/>
          <p:nvPr/>
        </p:nvSpPr>
        <p:spPr>
          <a:xfrm>
            <a:off x="7984779" y="4371431"/>
            <a:ext cx="29260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Справка готова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не позднее следующего рабочего дня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Готовность справки можно отслеживать Личном кабинете на портале 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mos.ru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или в приложении «ЕМИАС.ИНФО»</a:t>
            </a:r>
          </a:p>
        </p:txBody>
      </p:sp>
    </p:spTree>
    <p:extLst>
      <p:ext uri="{BB962C8B-B14F-4D97-AF65-F5344CB8AC3E}">
        <p14:creationId xmlns:p14="http://schemas.microsoft.com/office/powerpoint/2010/main" val="22458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673E2-99D8-14CE-38F5-91B169D94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D354BD-EF93-3468-30B0-90B1E315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A5A3C0-7A7B-E244-C254-6B0834196DFD}"/>
              </a:ext>
            </a:extLst>
          </p:cNvPr>
          <p:cNvSpPr txBox="1"/>
          <p:nvPr/>
        </p:nvSpPr>
        <p:spPr>
          <a:xfrm>
            <a:off x="1083077" y="359422"/>
            <a:ext cx="786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Справки онлайн</a:t>
            </a:r>
            <a:endParaRPr lang="ru-RU" sz="2000" b="1" i="0" u="none" strike="noStrike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FAD6DE-5D72-1EF3-6BC9-981A5E7866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D18981C-CB82-795D-EFF6-728C062E046A}"/>
              </a:ext>
            </a:extLst>
          </p:cNvPr>
          <p:cNvCxnSpPr>
            <a:cxnSpLocks/>
          </p:cNvCxnSpPr>
          <p:nvPr/>
        </p:nvCxnSpPr>
        <p:spPr>
          <a:xfrm>
            <a:off x="1189607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D0B45D-BFE8-174A-4F5D-F564FB27C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0C381F-77F4-DCD5-33FC-DC54FD2E6C3B}"/>
              </a:ext>
            </a:extLst>
          </p:cNvPr>
          <p:cNvSpPr txBox="1"/>
          <p:nvPr/>
        </p:nvSpPr>
        <p:spPr>
          <a:xfrm>
            <a:off x="280256" y="1399948"/>
            <a:ext cx="100969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</a:rPr>
              <a:t>Виды справок, которые можно заказать онлайн:</a:t>
            </a:r>
          </a:p>
          <a:p>
            <a:endParaRPr lang="ru-RU" sz="1600" dirty="0">
              <a:solidFill>
                <a:schemeClr val="tx2"/>
              </a:solidFill>
            </a:endParaRPr>
          </a:p>
          <a:p>
            <a:r>
              <a:rPr lang="ru-RU" sz="1600" dirty="0">
                <a:solidFill>
                  <a:schemeClr val="tx2"/>
                </a:solidFill>
              </a:rPr>
              <a:t>🔴Карту профилактических прививок (форма 063/у); сертификат о профилактических прививках;</a:t>
            </a:r>
          </a:p>
          <a:p>
            <a:r>
              <a:rPr lang="ru-RU" sz="1600" dirty="0">
                <a:solidFill>
                  <a:schemeClr val="tx2"/>
                </a:solidFill>
              </a:rPr>
              <a:t>🔴 справку об отсутствии контактов с инфекционными больными;</a:t>
            </a:r>
          </a:p>
          <a:p>
            <a:r>
              <a:rPr lang="ru-RU" sz="1600" dirty="0">
                <a:solidFill>
                  <a:schemeClr val="tx2"/>
                </a:solidFill>
              </a:rPr>
              <a:t>🔴 справку о прохождении профилактического медосмотра или диспансеризации;</a:t>
            </a:r>
          </a:p>
          <a:p>
            <a:r>
              <a:rPr lang="ru-RU" sz="1600" dirty="0">
                <a:solidFill>
                  <a:schemeClr val="tx2"/>
                </a:solidFill>
              </a:rPr>
              <a:t>🔴 справку о флюорографии;</a:t>
            </a:r>
          </a:p>
          <a:p>
            <a:r>
              <a:rPr lang="ru-RU" sz="1600" dirty="0">
                <a:solidFill>
                  <a:schemeClr val="tx2"/>
                </a:solidFill>
              </a:rPr>
              <a:t>🔴 карту профилактического медицинского осмотра (форма 030-ПО/у);</a:t>
            </a:r>
          </a:p>
          <a:p>
            <a:r>
              <a:rPr lang="ru-RU" sz="1600" dirty="0">
                <a:solidFill>
                  <a:schemeClr val="tx2"/>
                </a:solidFill>
              </a:rPr>
              <a:t>🔴 карту диспансеризации несовершеннолетнего (форма 030/у-Д/с).</a:t>
            </a:r>
          </a:p>
          <a:p>
            <a:r>
              <a:rPr lang="ru-RU" sz="16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BAF6E94-59D4-9409-A838-CBEAD574F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39" y="3425568"/>
            <a:ext cx="4544413" cy="30284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211D0E6-5530-90D8-B526-3D38626F36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6" y="3427284"/>
            <a:ext cx="4280364" cy="30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8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B65EE9-96F7-FA31-1842-F602E2F15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A32310-FBB3-86A0-2C2A-9E746D2DA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00" y="13500"/>
            <a:ext cx="12168000" cy="684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4C155-160A-C4A2-C4B0-C78330DF4513}"/>
              </a:ext>
            </a:extLst>
          </p:cNvPr>
          <p:cNvSpPr txBox="1"/>
          <p:nvPr/>
        </p:nvSpPr>
        <p:spPr>
          <a:xfrm>
            <a:off x="1083077" y="359422"/>
            <a:ext cx="786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ПОСЕЩЕНИЯ ПОЛИКЛИНИКИ </a:t>
            </a:r>
            <a:r>
              <a:rPr lang="ru-RU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2025 ГОД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95008E-456E-B42C-80EE-8F46B4C7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280256" y="402291"/>
            <a:ext cx="829454" cy="683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7D281A4-5F0A-0EFB-A382-5069983DD8A7}"/>
              </a:ext>
            </a:extLst>
          </p:cNvPr>
          <p:cNvCxnSpPr>
            <a:cxnSpLocks/>
          </p:cNvCxnSpPr>
          <p:nvPr/>
        </p:nvCxnSpPr>
        <p:spPr>
          <a:xfrm>
            <a:off x="1189607" y="993174"/>
            <a:ext cx="9000000" cy="0"/>
          </a:xfrm>
          <a:prstGeom prst="line">
            <a:avLst/>
          </a:prstGeom>
          <a:ln w="76200">
            <a:solidFill>
              <a:srgbClr val="A4B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51E6C-3985-F0D7-5A42-35B66D97F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2533" y="705302"/>
            <a:ext cx="1903869" cy="564305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2F40421-380E-B501-FFB1-3BAB5A541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7646753"/>
              </p:ext>
            </p:extLst>
          </p:nvPr>
        </p:nvGraphicFramePr>
        <p:xfrm>
          <a:off x="889422" y="1232069"/>
          <a:ext cx="9000001" cy="5533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4D652B8-A5B6-2DC6-0641-4BBFE6C3A959}"/>
              </a:ext>
            </a:extLst>
          </p:cNvPr>
          <p:cNvSpPr txBox="1"/>
          <p:nvPr/>
        </p:nvSpPr>
        <p:spPr>
          <a:xfrm>
            <a:off x="2730500" y="25781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9E9CB-12FE-94AF-E703-9CFFDB82D5AE}"/>
              </a:ext>
            </a:extLst>
          </p:cNvPr>
          <p:cNvSpPr txBox="1"/>
          <p:nvPr/>
        </p:nvSpPr>
        <p:spPr>
          <a:xfrm>
            <a:off x="3924300" y="3429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583BB-A391-C163-DE76-D6900937413E}"/>
              </a:ext>
            </a:extLst>
          </p:cNvPr>
          <p:cNvSpPr txBox="1"/>
          <p:nvPr/>
        </p:nvSpPr>
        <p:spPr>
          <a:xfrm>
            <a:off x="8064500" y="350052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43%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514C90-00E2-0634-1F90-53C712A6A392}"/>
              </a:ext>
            </a:extLst>
          </p:cNvPr>
          <p:cNvSpPr txBox="1"/>
          <p:nvPr/>
        </p:nvSpPr>
        <p:spPr>
          <a:xfrm>
            <a:off x="6934200" y="2590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57%</a:t>
            </a:r>
          </a:p>
        </p:txBody>
      </p:sp>
    </p:spTree>
    <p:extLst>
      <p:ext uri="{BB962C8B-B14F-4D97-AF65-F5344CB8AC3E}">
        <p14:creationId xmlns:p14="http://schemas.microsoft.com/office/powerpoint/2010/main" val="30642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5295</TotalTime>
  <Words>1779</Words>
  <Application>Microsoft Office PowerPoint</Application>
  <PresentationFormat>Широкоэкранный</PresentationFormat>
  <Paragraphs>269</Paragraphs>
  <Slides>28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Злыгостева Евгения Валериевна</dc:creator>
  <cp:lastModifiedBy>DGP110</cp:lastModifiedBy>
  <cp:revision>257</cp:revision>
  <cp:lastPrinted>2024-02-20T13:34:14Z</cp:lastPrinted>
  <dcterms:created xsi:type="dcterms:W3CDTF">2023-01-19T14:16:43Z</dcterms:created>
  <dcterms:modified xsi:type="dcterms:W3CDTF">2026-01-19T08:41:38Z</dcterms:modified>
</cp:coreProperties>
</file>